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6" r:id="rId3"/>
    <p:sldId id="259" r:id="rId4"/>
    <p:sldId id="304" r:id="rId5"/>
    <p:sldId id="260" r:id="rId6"/>
    <p:sldId id="261" r:id="rId7"/>
    <p:sldId id="262" r:id="rId8"/>
    <p:sldId id="308" r:id="rId9"/>
    <p:sldId id="311" r:id="rId10"/>
    <p:sldId id="330" r:id="rId11"/>
    <p:sldId id="331" r:id="rId12"/>
    <p:sldId id="312" r:id="rId13"/>
    <p:sldId id="298" r:id="rId14"/>
    <p:sldId id="338" r:id="rId15"/>
    <p:sldId id="328" r:id="rId16"/>
    <p:sldId id="273" r:id="rId17"/>
    <p:sldId id="336" r:id="rId18"/>
    <p:sldId id="318" r:id="rId19"/>
    <p:sldId id="320" r:id="rId20"/>
    <p:sldId id="302" r:id="rId21"/>
    <p:sldId id="337" r:id="rId22"/>
    <p:sldId id="275" r:id="rId23"/>
    <p:sldId id="325" r:id="rId24"/>
    <p:sldId id="303" r:id="rId25"/>
    <p:sldId id="297" r:id="rId26"/>
    <p:sldId id="319" r:id="rId27"/>
    <p:sldId id="285" r:id="rId28"/>
    <p:sldId id="314" r:id="rId29"/>
    <p:sldId id="283" r:id="rId3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5375C9"/>
    <a:srgbClr val="F3750D"/>
    <a:srgbClr val="F891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843420572426535"/>
          <c:y val="2.3541933307371317E-2"/>
          <c:w val="0.55817630041788402"/>
          <c:h val="0.67689469723935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46</c:v>
                </c:pt>
                <c:pt idx="1">
                  <c:v>19</c:v>
                </c:pt>
                <c:pt idx="2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F04-46CD-A6E6-3A7A2F78C8A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748229081153362E-2"/>
                  <c:y val="7.08562221247716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04-46CD-A6E6-3A7A2F78C8A0}"/>
                </c:ext>
              </c:extLst>
            </c:dLbl>
            <c:dLbl>
              <c:idx val="1"/>
              <c:layout>
                <c:manualLayout>
                  <c:x val="8.061171810865021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04-46CD-A6E6-3A7A2F78C8A0}"/>
                </c:ext>
              </c:extLst>
            </c:dLbl>
            <c:dLbl>
              <c:idx val="2"/>
              <c:layout>
                <c:manualLayout>
                  <c:x val="2.4183515432595063E-2"/>
                  <c:y val="-2.3618740708256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04-46CD-A6E6-3A7A2F78C8A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39</c:v>
                </c:pt>
                <c:pt idx="1">
                  <c:v>17</c:v>
                </c:pt>
                <c:pt idx="2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F04-46CD-A6E6-3A7A2F78C8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1680896"/>
        <c:axId val="111678976"/>
        <c:axId val="0"/>
      </c:bar3DChart>
      <c:catAx>
        <c:axId val="111680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1678976"/>
        <c:crosses val="autoZero"/>
        <c:auto val="1"/>
        <c:lblAlgn val="ctr"/>
        <c:lblOffset val="100"/>
        <c:noMultiLvlLbl val="0"/>
      </c:catAx>
      <c:valAx>
        <c:axId val="11167897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11680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125671329359369"/>
          <c:y val="0.22900898367628861"/>
          <c:w val="0.1614195117234547"/>
          <c:h val="0.1215684480404442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843420572426535"/>
          <c:y val="2.3541933307371317E-2"/>
          <c:w val="0.55817630041788402"/>
          <c:h val="0.67689469723935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2.9176963189825281E-2"/>
                  <c:y val="-1.020752944948804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89-44C0-BD9F-5E48C194C033}"/>
                </c:ext>
              </c:extLst>
            </c:dLbl>
            <c:dLbl>
              <c:idx val="1"/>
              <c:layout>
                <c:manualLayout>
                  <c:x val="-7.957353597225077E-3"/>
                  <c:y val="2.22712306205220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89-44C0-BD9F-5E48C194C033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89-44C0-BD9F-5E48C194C03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121</c:v>
                </c:pt>
                <c:pt idx="1">
                  <c:v>26</c:v>
                </c:pt>
                <c:pt idx="2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C89-44C0-BD9F-5E48C194C03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9786767986125383E-2"/>
                  <c:y val="4.45407076008378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89-44C0-BD9F-5E48C194C033}"/>
                </c:ext>
              </c:extLst>
            </c:dLbl>
            <c:dLbl>
              <c:idx val="1"/>
              <c:layout>
                <c:manualLayout>
                  <c:x val="2.6524511990750257E-2"/>
                  <c:y val="-2.22712306205220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89-44C0-BD9F-5E48C194C033}"/>
                </c:ext>
              </c:extLst>
            </c:dLbl>
            <c:dLbl>
              <c:idx val="2"/>
              <c:layout>
                <c:manualLayout>
                  <c:x val="2.12196095926002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89-44C0-BD9F-5E48C194C03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113</c:v>
                </c:pt>
                <c:pt idx="1">
                  <c:v>27</c:v>
                </c:pt>
                <c:pt idx="2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C89-44C0-BD9F-5E48C194C0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0138496"/>
        <c:axId val="110145536"/>
        <c:axId val="0"/>
      </c:bar3DChart>
      <c:catAx>
        <c:axId val="110138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0145536"/>
        <c:crosses val="autoZero"/>
        <c:auto val="1"/>
        <c:lblAlgn val="ctr"/>
        <c:lblOffset val="100"/>
        <c:noMultiLvlLbl val="0"/>
      </c:catAx>
      <c:valAx>
        <c:axId val="11014553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10138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509339969891549"/>
          <c:y val="0.24001547412118079"/>
          <c:w val="0.15899189310663439"/>
          <c:h val="0.114632654464136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скорой помощи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0.1277350109758231"/>
                  <c:y val="-2.0558002936857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A30-46D0-AD4E-AB58ABEC6AD3}"/>
                </c:ext>
              </c:extLst>
            </c:dLbl>
            <c:dLbl>
              <c:idx val="1"/>
              <c:layout>
                <c:manualLayout>
                  <c:x val="0.13553024672986821"/>
                  <c:y val="-2.3494860499265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30-46D0-AD4E-AB58ABEC6AD3}"/>
                </c:ext>
              </c:extLst>
            </c:dLbl>
            <c:spPr>
              <a:solidFill>
                <a:srgbClr val="FF5050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14398</c:v>
                </c:pt>
                <c:pt idx="1">
                  <c:v>14192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A30-46D0-AD4E-AB58ABEC6AD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Самообращением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2791361763939468"/>
                  <c:y val="1.174696775237897E-2"/>
                </c:manualLayout>
              </c:layout>
              <c:spPr>
                <a:solidFill>
                  <a:schemeClr val="accent2">
                    <a:lumMod val="60000"/>
                    <a:lumOff val="40000"/>
                  </a:schemeClr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30-46D0-AD4E-AB58ABEC6AD3}"/>
                </c:ext>
              </c:extLst>
            </c:dLbl>
            <c:dLbl>
              <c:idx val="1"/>
              <c:layout>
                <c:manualLayout>
                  <c:x val="0.13553024672986821"/>
                  <c:y val="1.7620914125822378E-2"/>
                </c:manualLayout>
              </c:layout>
              <c:spPr>
                <a:solidFill>
                  <a:schemeClr val="accent2">
                    <a:lumMod val="60000"/>
                    <a:lumOff val="40000"/>
                  </a:schemeClr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30-46D0-AD4E-AB58ABEC6AD3}"/>
                </c:ext>
              </c:extLst>
            </c:dLbl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11941</c:v>
                </c:pt>
                <c:pt idx="1">
                  <c:v>12810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A30-46D0-AD4E-AB58ABEC6AD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ПМСП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1584435914443936"/>
                  <c:y val="2.0558002936857563E-2"/>
                </c:manualLayout>
              </c:layout>
              <c:spPr>
                <a:solidFill>
                  <a:schemeClr val="accent3">
                    <a:lumMod val="60000"/>
                    <a:lumOff val="40000"/>
                  </a:schemeClr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A30-46D0-AD4E-AB58ABEC6AD3}"/>
                </c:ext>
              </c:extLst>
            </c:dLbl>
            <c:dLbl>
              <c:idx val="1"/>
              <c:layout>
                <c:manualLayout>
                  <c:x val="0.1257319546030467"/>
                  <c:y val="0"/>
                </c:manualLayout>
              </c:layout>
              <c:spPr>
                <a:solidFill>
                  <a:schemeClr val="accent3">
                    <a:lumMod val="60000"/>
                    <a:lumOff val="40000"/>
                  </a:schemeClr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30-46D0-AD4E-AB58ABEC6AD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3309</c:v>
                </c:pt>
                <c:pt idx="1">
                  <c:v>3381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A30-46D0-AD4E-AB58ABEC6AD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КДП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0.1126803594584476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2492822461697453"/>
                  <c:y val="-8.8105726872246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5375C9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1119</c:v>
                </c:pt>
                <c:pt idx="1">
                  <c:v>1900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из других МО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.10533164036333148"/>
                  <c:y val="-4.6989952247158531E-2"/>
                </c:manualLayout>
              </c:layout>
              <c:spPr>
                <a:solidFill>
                  <a:schemeClr val="accent6">
                    <a:lumMod val="60000"/>
                    <a:lumOff val="40000"/>
                  </a:schemeClr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2247865158526916"/>
                  <c:y val="-4.405286343612335E-2"/>
                </c:manualLayout>
              </c:layout>
              <c:spPr>
                <a:solidFill>
                  <a:schemeClr val="accent6">
                    <a:lumMod val="60000"/>
                    <a:lumOff val="40000"/>
                  </a:schemeClr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6">
                  <a:lumMod val="60000"/>
                  <a:lumOff val="40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848</c:v>
                </c:pt>
                <c:pt idx="1">
                  <c:v>1141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1948544"/>
        <c:axId val="111950080"/>
        <c:axId val="0"/>
      </c:bar3DChart>
      <c:catAx>
        <c:axId val="11194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1950080"/>
        <c:crosses val="autoZero"/>
        <c:auto val="1"/>
        <c:lblAlgn val="ctr"/>
        <c:lblOffset val="100"/>
        <c:noMultiLvlLbl val="0"/>
      </c:catAx>
      <c:valAx>
        <c:axId val="11195008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11948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930051819168477"/>
          <c:y val="0.21274549932359776"/>
          <c:w val="0.32245330718398046"/>
          <c:h val="0.6677119104605316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.17511822428561835"/>
                  <c:y val="-6.1539540712432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7256279316265552"/>
                  <c:y val="-0.208062256694415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6">
                  <a:lumMod val="60000"/>
                  <a:lumOff val="40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20868</c:v>
                </c:pt>
                <c:pt idx="1">
                  <c:v>22578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1983232"/>
        <c:axId val="112492928"/>
        <c:axId val="0"/>
      </c:bar3DChart>
      <c:catAx>
        <c:axId val="111983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2492928"/>
        <c:crosses val="autoZero"/>
        <c:auto val="1"/>
        <c:lblAlgn val="ctr"/>
        <c:lblOffset val="100"/>
        <c:noMultiLvlLbl val="0"/>
      </c:catAx>
      <c:valAx>
        <c:axId val="11249292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11983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Обращения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888E-2"/>
                  <c:y val="-2.3494860499265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8B-4776-B82F-0D620F6EA64A}"/>
                </c:ext>
              </c:extLst>
            </c:dLbl>
            <c:dLbl>
              <c:idx val="1"/>
              <c:layout>
                <c:manualLayout>
                  <c:x val="7.7160493827161062E-3"/>
                  <c:y val="-3.5242290748898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8B-4776-B82F-0D620F6EA6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1208</c:v>
                </c:pt>
                <c:pt idx="1">
                  <c:v>1564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B8B-4776-B82F-0D620F6EA64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них госпитализировано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1.2345679012345678E-2"/>
                  <c:y val="-3.5242290748898682E-2"/>
                </c:manualLayout>
              </c:layout>
              <c:spPr>
                <a:noFill/>
                <a:ln>
                  <a:noFill/>
                </a:ln>
              </c:spPr>
              <c:txPr>
                <a:bodyPr/>
                <a:lstStyle/>
                <a:p>
                  <a:pPr>
                    <a:defRPr b="1">
                      <a:ln>
                        <a:solidFill>
                          <a:schemeClr val="bg1"/>
                        </a:solidFill>
                      </a:ln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8B-4776-B82F-0D620F6EA64A}"/>
                </c:ext>
              </c:extLst>
            </c:dLbl>
            <c:dLbl>
              <c:idx val="1"/>
              <c:layout>
                <c:manualLayout>
                  <c:x val="1.2345679012345678E-2"/>
                  <c:y val="-4.9926578560939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8B-4776-B82F-0D620F6EA64A}"/>
                </c:ext>
              </c:extLst>
            </c:dLbl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869</c:v>
                </c:pt>
                <c:pt idx="1">
                  <c:v>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B8B-4776-B82F-0D620F6EA6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9333888"/>
        <c:axId val="189335808"/>
        <c:axId val="0"/>
      </c:bar3DChart>
      <c:catAx>
        <c:axId val="18933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9335808"/>
        <c:crosses val="autoZero"/>
        <c:auto val="1"/>
        <c:lblAlgn val="ctr"/>
        <c:lblOffset val="100"/>
        <c:noMultiLvlLbl val="0"/>
      </c:catAx>
      <c:valAx>
        <c:axId val="18933580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893338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800" b="1" cap="none" spc="0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Количество</a:t>
            </a:r>
            <a:r>
              <a:rPr lang="ru-RU" sz="2800" b="1" cap="none" spc="0" baseline="0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cap="none" spc="0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госпитализации в диагностическую палату </a:t>
            </a:r>
          </a:p>
          <a:p>
            <a:pPr>
              <a:defRPr/>
            </a:pPr>
            <a:r>
              <a:rPr lang="ru-RU" sz="2800" b="1" cap="none" spc="0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(Всего </a:t>
            </a:r>
            <a:r>
              <a:rPr lang="ru-RU" sz="28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2023 </a:t>
            </a:r>
            <a:r>
              <a:rPr lang="ru-RU" sz="2800" b="1" cap="none" spc="0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год 1 </a:t>
            </a:r>
            <a:r>
              <a:rPr lang="ru-RU" sz="28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066, 2022 </a:t>
            </a:r>
            <a:r>
              <a:rPr lang="ru-RU" sz="2800" b="1" cap="none" spc="0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году 1 </a:t>
            </a:r>
            <a:r>
              <a:rPr lang="ru-RU" sz="28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032)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c:rich>
      </c:tx>
      <c:layout>
        <c:manualLayout>
          <c:xMode val="edge"/>
          <c:yMode val="edge"/>
          <c:x val="1.8207100746710166E-2"/>
          <c:y val="9.798294016714191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604062963193792E-2"/>
          <c:y val="0.27803484797985412"/>
          <c:w val="0.68009493976730684"/>
          <c:h val="0.721388672863508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госпитализации в диагностическую палату</c:v>
                </c:pt>
              </c:strCache>
            </c:strRef>
          </c:tx>
          <c:explosion val="39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E51-4AD0-AC78-99779F24A4FF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E51-4AD0-AC78-99779F24A4FF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E51-4AD0-AC78-99779F24A4FF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E51-4AD0-AC78-99779F24A4FF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E51-4AD0-AC78-99779F24A4FF}"/>
              </c:ext>
            </c:extLst>
          </c:dPt>
          <c:dPt>
            <c:idx val="6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tx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E51-4AD0-AC78-99779F24A4FF}"/>
              </c:ext>
            </c:extLst>
          </c:dPt>
          <c:dPt>
            <c:idx val="8"/>
            <c:bubble3D val="0"/>
            <c:spPr>
              <a:solidFill>
                <a:srgbClr val="F3750D"/>
              </a:solidFill>
              <a:ln>
                <a:solidFill>
                  <a:srgbClr val="F89108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E51-4AD0-AC78-99779F24A4FF}"/>
              </c:ext>
            </c:extLst>
          </c:dPt>
          <c:dPt>
            <c:idx val="9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E51-4AD0-AC78-99779F24A4FF}"/>
              </c:ext>
            </c:extLst>
          </c:dPt>
          <c:dLbls>
            <c:dLbl>
              <c:idx val="0"/>
              <c:layout>
                <c:manualLayout>
                  <c:x val="-4.6675030687647175E-2"/>
                  <c:y val="-4.1728542507622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E51-4AD0-AC78-99779F24A4FF}"/>
                </c:ext>
              </c:extLst>
            </c:dLbl>
            <c:dLbl>
              <c:idx val="1"/>
              <c:layout>
                <c:manualLayout>
                  <c:x val="-2.8380992897808102E-3"/>
                  <c:y val="-5.3328951104198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51-4AD0-AC78-99779F24A4FF}"/>
                </c:ext>
              </c:extLst>
            </c:dLbl>
            <c:dLbl>
              <c:idx val="3"/>
              <c:layout>
                <c:manualLayout>
                  <c:x val="4.014910719043864E-2"/>
                  <c:y val="-6.187074892913133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230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E51-4AD0-AC78-99779F24A4FF}"/>
                </c:ext>
              </c:extLst>
            </c:dLbl>
            <c:dLbl>
              <c:idx val="5"/>
              <c:layout>
                <c:manualLayout>
                  <c:x val="3.5979290467274189E-2"/>
                  <c:y val="-1.5680047895912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51-4AD0-AC78-99779F24A4FF}"/>
                </c:ext>
              </c:extLst>
            </c:dLbl>
            <c:dLbl>
              <c:idx val="6"/>
              <c:layout>
                <c:manualLayout>
                  <c:x val="-6.6046184570278102E-3"/>
                  <c:y val="2.3511430828673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51-4AD0-AC78-99779F24A4FF}"/>
                </c:ext>
              </c:extLst>
            </c:dLbl>
            <c:dLbl>
              <c:idx val="8"/>
              <c:layout>
                <c:manualLayout>
                  <c:x val="3.319888576066074E-2"/>
                  <c:y val="3.3601359108247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E51-4AD0-AC78-99779F24A4F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инсультное</c:v>
                </c:pt>
                <c:pt idx="1">
                  <c:v>хирургическое</c:v>
                </c:pt>
                <c:pt idx="2">
                  <c:v>челюстно-лицевая хирургия</c:v>
                </c:pt>
                <c:pt idx="3">
                  <c:v>неврологическое</c:v>
                </c:pt>
                <c:pt idx="4">
                  <c:v>терапевтическое</c:v>
                </c:pt>
                <c:pt idx="5">
                  <c:v>кардиологическое</c:v>
                </c:pt>
                <c:pt idx="6">
                  <c:v>гинекологическое</c:v>
                </c:pt>
                <c:pt idx="7">
                  <c:v>травматологическое</c:v>
                </c:pt>
                <c:pt idx="8">
                  <c:v>нейрохирургия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509</c:v>
                </c:pt>
                <c:pt idx="1">
                  <c:v>194</c:v>
                </c:pt>
                <c:pt idx="2">
                  <c:v>1</c:v>
                </c:pt>
                <c:pt idx="3">
                  <c:v>77</c:v>
                </c:pt>
                <c:pt idx="4">
                  <c:v>50</c:v>
                </c:pt>
                <c:pt idx="5">
                  <c:v>215</c:v>
                </c:pt>
                <c:pt idx="6">
                  <c:v>11</c:v>
                </c:pt>
                <c:pt idx="7">
                  <c:v>5</c:v>
                </c:pt>
                <c:pt idx="8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3E51-4AD0-AC78-99779F24A4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772735278735964"/>
          <c:y val="0.14414158064069979"/>
          <c:w val="0.29393933646035714"/>
          <c:h val="0.855858419359300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cap="none" spc="0" baseline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+mn-lt"/>
                <a:ea typeface="+mn-ea"/>
                <a:cs typeface="+mn-cs"/>
              </a:defRPr>
            </a:pPr>
            <a:r>
              <a:rPr lang="ru-RU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Исходы госпитализации в диагностическую палату </a:t>
            </a:r>
            <a:r>
              <a:rPr lang="ru-RU" sz="2000" b="1" i="0" cap="none" spc="0" baseline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(Всего </a:t>
            </a:r>
            <a:r>
              <a:rPr lang="ru-RU" sz="2000" b="1" i="0" cap="none" spc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1 066)</a:t>
            </a:r>
            <a:endParaRPr lang="ru-RU" sz="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cap="none" spc="0" baseline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+mn-lt"/>
                <a:ea typeface="+mn-ea"/>
                <a:cs typeface="+mn-cs"/>
              </a:defRPr>
            </a:pP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c:rich>
      </c:tx>
      <c:layout>
        <c:manualLayout>
          <c:xMode val="edge"/>
          <c:yMode val="edge"/>
          <c:x val="0.18396604938271605"/>
          <c:y val="8.1234462043513325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исходы госпитализации в диагностическую палату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7030A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F35-4484-B16A-0F390685732F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F35-4484-B16A-0F390685732F}"/>
              </c:ext>
            </c:extLst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F35-4484-B16A-0F390685732F}"/>
              </c:ext>
            </c:extLst>
          </c:dPt>
          <c:dLbls>
            <c:dLbl>
              <c:idx val="0"/>
              <c:layout>
                <c:manualLayout>
                  <c:x val="-2.9985053951589385E-2"/>
                  <c:y val="-2.6995656670656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35-4484-B16A-0F390685732F}"/>
                </c:ext>
              </c:extLst>
            </c:dLbl>
            <c:dLbl>
              <c:idx val="2"/>
              <c:layout>
                <c:manualLayout>
                  <c:x val="-1.2270098182171674E-2"/>
                  <c:y val="-2.6176751625263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35-4484-B16A-0F390685732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госпитализированы в  стационар</c:v>
                </c:pt>
                <c:pt idx="1">
                  <c:v>направлены на амбулаторное лечение</c:v>
                </c:pt>
                <c:pt idx="2">
                  <c:v>самоотказы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280</c:v>
                </c:pt>
                <c:pt idx="1">
                  <c:v>778</c:v>
                </c:pt>
                <c:pt idx="2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2F35-4484-B16A-0F39068573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916832"/>
            <a:ext cx="8640960" cy="1470025"/>
          </a:xfrm>
        </p:spPr>
        <p:txBody>
          <a:bodyPr/>
          <a:lstStyle/>
          <a:p>
            <a:pPr algn="ctr"/>
            <a:r>
              <a:rPr lang="ru-RU" b="1" dirty="0"/>
              <a:t>Отчет о деятельности </a:t>
            </a:r>
            <a:br>
              <a:rPr lang="ru-RU" b="1" dirty="0"/>
            </a:br>
            <a:r>
              <a:rPr lang="ru-RU" b="1" dirty="0"/>
              <a:t>ГКП </a:t>
            </a:r>
            <a:r>
              <a:rPr lang="ru-RU" b="1" dirty="0" smtClean="0"/>
              <a:t>МОБ </a:t>
            </a:r>
            <a:r>
              <a:rPr lang="ru-RU" b="1" dirty="0"/>
              <a:t>на ПХВ за </a:t>
            </a:r>
            <a:r>
              <a:rPr lang="ru-RU" b="1" dirty="0" smtClean="0"/>
              <a:t>2023г</a:t>
            </a:r>
            <a:r>
              <a:rPr lang="ru-RU" b="1" dirty="0"/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91000" y="4221088"/>
            <a:ext cx="4413448" cy="1752600"/>
          </a:xfrm>
        </p:spPr>
        <p:txBody>
          <a:bodyPr/>
          <a:lstStyle/>
          <a:p>
            <a:pPr algn="r"/>
            <a:r>
              <a:rPr lang="ru-RU" b="1" dirty="0"/>
              <a:t>Главный </a:t>
            </a:r>
            <a:r>
              <a:rPr lang="ru-RU" b="1" dirty="0" smtClean="0"/>
              <a:t>врач: </a:t>
            </a:r>
            <a:r>
              <a:rPr lang="ru-RU" b="1" dirty="0" err="1" smtClean="0"/>
              <a:t>Узганов</a:t>
            </a:r>
            <a:r>
              <a:rPr lang="ru-RU" b="1" dirty="0" smtClean="0"/>
              <a:t> Е. Е.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571240"/>
              </p:ext>
            </p:extLst>
          </p:nvPr>
        </p:nvGraphicFramePr>
        <p:xfrm>
          <a:off x="179512" y="116632"/>
          <a:ext cx="8856984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710193097"/>
              </p:ext>
            </p:extLst>
          </p:nvPr>
        </p:nvGraphicFramePr>
        <p:xfrm>
          <a:off x="-33784" y="6453336"/>
          <a:ext cx="9177784" cy="422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3144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303399"/>
              </p:ext>
            </p:extLst>
          </p:nvPr>
        </p:nvGraphicFramePr>
        <p:xfrm>
          <a:off x="457200" y="476672"/>
          <a:ext cx="8229600" cy="6097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1382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Сравнительный анализ летальности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8156572"/>
              </p:ext>
            </p:extLst>
          </p:nvPr>
        </p:nvGraphicFramePr>
        <p:xfrm>
          <a:off x="179512" y="1196752"/>
          <a:ext cx="8820473" cy="529161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6104"/>
                <a:gridCol w="12961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27585"/>
              </a:tblGrid>
              <a:tr h="407047">
                <a:tc>
                  <a:txBody>
                    <a:bodyPr/>
                    <a:lstStyle/>
                    <a:p>
                      <a:r>
                        <a:rPr lang="ru-RU" sz="1800" dirty="0"/>
                        <a:t>Отделения</a:t>
                      </a:r>
                      <a:endParaRPr lang="ru-RU" sz="1800" b="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2022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2023</a:t>
                      </a:r>
                      <a:endParaRPr lang="ru-RU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поступило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err="1" smtClean="0"/>
                        <a:t>Умерл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Лет/т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поступило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err="1" smtClean="0"/>
                        <a:t>Умерл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Лет/т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Кардиологическое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1134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44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3,5%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1283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59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4,4%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Терапевтическое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1260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91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6,1%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1515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85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4,8%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Инсультное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990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132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13,5%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1024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110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10,9%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Неврологическое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675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5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0,7%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750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10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1,2%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Нейрохирургическое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1489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47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3,0%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1634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54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3,1%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Травматологическое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2383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35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1,4%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2475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50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1,9%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Хирургическое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2531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79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3,1%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2935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105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3,7%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Гинекологическое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1417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0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0%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1307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0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0%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 err="1" smtClean="0"/>
                        <a:t>Паллиатив.помощь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203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28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12,5%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203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32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12,5%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ЧЛХО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625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3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0,5%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699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0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0%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800" b="1" dirty="0"/>
                        <a:t>Итого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13303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464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/>
                        <a:t>3,4%</a:t>
                      </a:r>
                      <a:endParaRPr lang="ru-RU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14451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505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3,4%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314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066800"/>
          </a:xfrm>
        </p:spPr>
        <p:txBody>
          <a:bodyPr/>
          <a:lstStyle/>
          <a:p>
            <a:pPr algn="ctr"/>
            <a:r>
              <a:rPr lang="ru-RU" dirty="0"/>
              <a:t>Анализ летальности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85392"/>
            <a:ext cx="9108504" cy="5472608"/>
          </a:xfrm>
        </p:spPr>
        <p:txBody>
          <a:bodyPr>
            <a:noAutofit/>
          </a:bodyPr>
          <a:lstStyle/>
          <a:p>
            <a:r>
              <a:rPr lang="ru-RU" sz="1800" dirty="0" smtClean="0"/>
              <a:t>	</a:t>
            </a:r>
            <a:r>
              <a:rPr lang="ru-RU" sz="1800" dirty="0"/>
              <a:t>За отчетный период умерло 505 больных (2022 г. – 464). Общая летальность по больнице составила 3,4% (2022г. – 3,4%). </a:t>
            </a:r>
            <a:r>
              <a:rPr lang="ru-RU" sz="1800" dirty="0" err="1"/>
              <a:t>Досуточная</a:t>
            </a:r>
            <a:r>
              <a:rPr lang="ru-RU" sz="1800" dirty="0"/>
              <a:t> летальность по больнице составила 157 -31,1%, (2022 г: 145 -31,25%).</a:t>
            </a:r>
          </a:p>
          <a:p>
            <a:r>
              <a:rPr lang="ru-RU" sz="1800" dirty="0"/>
              <a:t>При анализе структуры летальности по классам заболеваний, отмечаем, что основная летальность приходится на болезни системы кровообращения – умерло - 199 (2022-189), на 10 больных больше, чем в 2022 году. </a:t>
            </a:r>
          </a:p>
          <a:p>
            <a:r>
              <a:rPr lang="ru-RU" sz="1800" dirty="0"/>
              <a:t>От инфаркта миокарда умерло – 20 – 8,7% (</a:t>
            </a:r>
            <a:r>
              <a:rPr lang="ru-RU" sz="1800" dirty="0" smtClean="0"/>
              <a:t>2022 </a:t>
            </a:r>
            <a:r>
              <a:rPr lang="ru-RU" sz="1800" dirty="0"/>
              <a:t>г. – 9 – 4,46</a:t>
            </a:r>
            <a:r>
              <a:rPr lang="ru-RU" sz="1800" dirty="0"/>
              <a:t>%). Республиканский </a:t>
            </a:r>
            <a:r>
              <a:rPr lang="ru-RU" sz="1800" dirty="0" smtClean="0"/>
              <a:t>показатель) – 5,0%  </a:t>
            </a:r>
            <a:r>
              <a:rPr lang="ru-RU" sz="1800" dirty="0" smtClean="0"/>
              <a:t>Острое нарушение </a:t>
            </a:r>
            <a:r>
              <a:rPr lang="ru-RU" sz="1800" dirty="0"/>
              <a:t>мозгового кровообращения –110 – 10,9% (2022 г. – 132 – 13,5% </a:t>
            </a:r>
            <a:r>
              <a:rPr lang="ru-RU" sz="1800" dirty="0" smtClean="0"/>
              <a:t>). Республиканский показатель (годовой) – 13,4%. </a:t>
            </a:r>
            <a:endParaRPr lang="ru-RU" sz="1800" dirty="0" smtClean="0"/>
          </a:p>
          <a:p>
            <a:endParaRPr lang="ru-RU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/>
              <a:t>На </a:t>
            </a:r>
            <a:r>
              <a:rPr lang="ru-RU" sz="1800" dirty="0"/>
              <a:t>1 месте –БСК 199, что составило 39,4%. в 2022 году смертность от БСК составила 189 случаев (40,7%).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/>
              <a:t>На 2 месте - болезни органов пищеварения, умерло – 96 составило 19%.  В 2022 году 73 случаев – 15,7%). 	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/>
              <a:t>На 3 месте –травмы и отравления: умерло – 94, что составило 18,6%. В 2022 году умерло 95 больных, что составило 20,5 </a:t>
            </a:r>
            <a:r>
              <a:rPr lang="ru-RU" sz="1800" dirty="0" smtClean="0"/>
              <a:t>%.</a:t>
            </a:r>
            <a:endParaRPr lang="ru-RU" sz="1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800" dirty="0"/>
              <a:t>Прочие – 116, что составило 23%; от прочей патологии в 2022 году умерло 107 пациентов (23%).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229600" cy="6530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Количество вскрытий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073770"/>
              </p:ext>
            </p:extLst>
          </p:nvPr>
        </p:nvGraphicFramePr>
        <p:xfrm>
          <a:off x="539552" y="2132856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2736304"/>
                <a:gridCol w="2160240"/>
                <a:gridCol w="289066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Было проведено: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Патологоанатомических</a:t>
                      </a:r>
                      <a:r>
                        <a:rPr lang="ru-RU" baseline="0" dirty="0" smtClean="0"/>
                        <a:t> вскрытий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Суд-мед экспертиз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Без секции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Процент</a:t>
                      </a:r>
                      <a:r>
                        <a:rPr lang="ru-RU" baseline="0" dirty="0" smtClean="0"/>
                        <a:t> вскрытий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39,4%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29,3%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647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869560" cy="10668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800" b="1" cap="all" dirty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Анализ случаев, подлежащих экспертизе качества медицинских услуг:</a:t>
            </a:r>
            <a:r>
              <a:rPr lang="ru-RU" sz="1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1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1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793009"/>
              </p:ext>
            </p:extLst>
          </p:nvPr>
        </p:nvGraphicFramePr>
        <p:xfrm>
          <a:off x="611560" y="1556792"/>
          <a:ext cx="8034118" cy="464538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589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856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933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7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№</a:t>
                      </a:r>
                      <a:endParaRPr lang="ru-RU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Случаи, подлежащие экспертизе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на уровне стационара</a:t>
                      </a:r>
                      <a:endParaRPr lang="ru-RU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2022г</a:t>
                      </a:r>
                      <a:r>
                        <a:rPr lang="ru-RU" sz="2000" dirty="0"/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2023г</a:t>
                      </a:r>
                      <a:r>
                        <a:rPr lang="ru-RU" sz="2000" dirty="0"/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2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1.</a:t>
                      </a:r>
                      <a:endParaRPr lang="ru-RU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ru-RU" sz="2000" dirty="0"/>
                        <a:t>Случаи летальных исходов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464/3,4%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505/3,4%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2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2.</a:t>
                      </a:r>
                      <a:endParaRPr lang="ru-RU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Случаи ВБИ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1/ 0,05%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2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Случаи повторной госпитализации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11/0,08%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3/0,02%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7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4. </a:t>
                      </a:r>
                      <a:endParaRPr lang="ru-RU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Случаи осложнений течения заболеваний, в том числе послеоперационных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4/0,06%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4/0,05%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7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5.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Случаи расхождения клинического и патологоанатомического диагнозов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1/0,5%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7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6. 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Случаи, сопровождающиеся частично обоснованными жалобами пациентов или их родственников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Общее кол-во жалоб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- 42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Общее кол-во жалоб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- 64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2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Необоснованная госпитализация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0,3%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913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7200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Государственный заказ на медицинские услуги за </a:t>
            </a:r>
            <a:r>
              <a:rPr lang="ru-RU" sz="2000" b="1" dirty="0" smtClean="0"/>
              <a:t>2023 </a:t>
            </a:r>
            <a:r>
              <a:rPr lang="ru-RU" sz="2000" b="1" dirty="0"/>
              <a:t>г.</a:t>
            </a:r>
            <a:r>
              <a:rPr lang="ru-RU" sz="2000" b="1" i="1" dirty="0"/>
              <a:t> (</a:t>
            </a:r>
            <a:r>
              <a:rPr lang="ru-RU" sz="2000" b="1" dirty="0"/>
              <a:t>в тенге)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283885"/>
              </p:ext>
            </p:extLst>
          </p:nvPr>
        </p:nvGraphicFramePr>
        <p:xfrm>
          <a:off x="107503" y="1340769"/>
          <a:ext cx="8928992" cy="49078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1515"/>
                <a:gridCol w="2745703"/>
                <a:gridCol w="1857258"/>
                <a:gridCol w="1857258"/>
                <a:gridCol w="1857258"/>
              </a:tblGrid>
              <a:tr h="19048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Наименование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Предъявлено по счет - реестру  в тенге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Принято к оплате по счет -реестру  в тенге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(за 11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мес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Финансирование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в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тенге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15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Оказание стационарной медицинской помощи ГОБМП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755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074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627,83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725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310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372,77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755 310 372,77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1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Оказание стационарной медицинской помощи ОСМС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131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438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289,64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3 086 331 196,25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3 235 331 195,63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20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Консультативно-диагностические услуги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245 142 107,89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119 889 988,90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119 889 989,30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131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655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025,36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</a:rPr>
                        <a:t>3 931 531 557,92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</a:rPr>
                        <a:t>4 110 531 557,70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По линейной шкале за превышение плановой суммы договора снято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39267"/>
              </p:ext>
            </p:extLst>
          </p:nvPr>
        </p:nvGraphicFramePr>
        <p:xfrm>
          <a:off x="1259633" y="2924944"/>
          <a:ext cx="6696744" cy="2520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232248"/>
                <a:gridCol w="2232248"/>
              </a:tblGrid>
              <a:tr h="80809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Источник финансирования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2022 год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месяцев 2023 г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177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ОСМС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4 169 626,65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20</a:t>
                      </a:r>
                      <a:r>
                        <a:rPr lang="ru-RU" sz="2000" baseline="0" dirty="0" smtClean="0"/>
                        <a:t> 005 573,4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832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ГОБМП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4 523 292,76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7 694 662,6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891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АПП</a:t>
                      </a:r>
                      <a:r>
                        <a:rPr lang="ru-RU" sz="2000" baseline="0" dirty="0" smtClean="0"/>
                        <a:t> (ГОБМП)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6 766 617,6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Итого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8 692 919,41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34 466 853,5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75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601851"/>
              </p:ext>
            </p:extLst>
          </p:nvPr>
        </p:nvGraphicFramePr>
        <p:xfrm>
          <a:off x="107504" y="764704"/>
          <a:ext cx="8784975" cy="5430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154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134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519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48072">
                <a:tc gridSpan="4">
                  <a:txBody>
                    <a:bodyPr/>
                    <a:lstStyle/>
                    <a:p>
                      <a:pPr algn="ctr"/>
                      <a:r>
                        <a:rPr kumimoji="0"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Расходы</a:t>
                      </a:r>
                      <a:r>
                        <a:rPr kumimoji="0"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</a:t>
                      </a:r>
                      <a:r>
                        <a:rPr kumimoji="0"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бюджетным</a:t>
                      </a:r>
                      <a:r>
                        <a:rPr kumimoji="0"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программам</a:t>
                      </a:r>
                      <a:r>
                        <a:rPr kumimoji="0"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ФСМС  (</a:t>
                      </a:r>
                      <a:r>
                        <a:rPr kumimoji="0"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СМП,ВТМУ,КДУ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77602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+mn-lt"/>
                        </a:rPr>
                        <a:t>№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+mn-lt"/>
                        </a:rPr>
                        <a:t>Наименование 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+mn-lt"/>
                        </a:rPr>
                        <a:t>Сумма расходов в тыс</a:t>
                      </a:r>
                      <a:r>
                        <a:rPr lang="en-US" sz="1800" b="1" dirty="0">
                          <a:latin typeface="+mn-lt"/>
                        </a:rPr>
                        <a:t>.</a:t>
                      </a:r>
                      <a:r>
                        <a:rPr lang="kk-KZ" sz="1800" b="1" dirty="0">
                          <a:latin typeface="+mn-lt"/>
                        </a:rPr>
                        <a:t>тенге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+mn-lt"/>
                        </a:rPr>
                        <a:t>В </a:t>
                      </a:r>
                      <a:r>
                        <a:rPr lang="en-US" sz="1800" b="1" dirty="0">
                          <a:latin typeface="+mn-lt"/>
                        </a:rPr>
                        <a:t>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1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 заработную плату с отчислениями, командировочные расходы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2 209 130 860,00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51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 коммунальные услуги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127 599 840,00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7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Медикаменты и изделия медицинского назначение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709 229 670,00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51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Продукты питания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66 902 750,00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001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Приобретение прочих товаров                      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канц.товары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хоз.товары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, моющие средства, мягкий, твердый инвентарь)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52 797 230,00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67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Прочие расходы </a:t>
                      </a:r>
                      <a:r>
                        <a:rPr lang="ru-RU" sz="18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 услуги ТБО, утилизация, пеня, тех.обслуживание и.д)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81 388 367,96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51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Итого 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3 247 048 717,96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100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490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83234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Структура доходов по платным услугам за </a:t>
            </a:r>
            <a:r>
              <a:rPr lang="ru-RU" sz="2800" b="1" dirty="0" smtClean="0">
                <a:solidFill>
                  <a:schemeClr val="tx1"/>
                </a:solidFill>
              </a:rPr>
              <a:t>2022-2023гг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003973"/>
              </p:ext>
            </p:extLst>
          </p:nvPr>
        </p:nvGraphicFramePr>
        <p:xfrm>
          <a:off x="827584" y="1916832"/>
          <a:ext cx="7488832" cy="261067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5059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66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962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085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n-lt"/>
                        </a:rPr>
                        <a:t>Виды  доходов</a:t>
                      </a:r>
                      <a:endParaRPr lang="ru-RU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2022г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2023г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Стационарные услуги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40 649 632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48 560 659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Поликлинические услуги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3 135 970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5 266 273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05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Лабораторные исследование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45 550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+mn-lt"/>
                        </a:rPr>
                        <a:t>126 650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Лучевая диагностика 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3 077 365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5 318 916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Стоматологический кабинет</a:t>
                      </a:r>
                      <a:endParaRPr lang="ru-RU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16 346 511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17 477 731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Функциональная диагностика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5 876 824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5 364 601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39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n-lt"/>
                        </a:rPr>
                        <a:t>Итого</a:t>
                      </a:r>
                      <a:endParaRPr lang="ru-RU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69 131 852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n-lt"/>
                        </a:rPr>
                        <a:t>82 114 830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92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2646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ru-RU" sz="24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ГКП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МОБ </a:t>
            </a:r>
            <a:r>
              <a:rPr lang="ru-RU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ПХВ:</a:t>
            </a:r>
          </a:p>
          <a:p>
            <a:pPr marL="45720" indent="0" algn="ctr">
              <a:buNone/>
            </a:pPr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клинических отделений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(ИТАР,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кардиоБИТ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нейроБИТ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Отделение лучевой диагностики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Отделение функциональной диагностики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Клинико-диагностическая лаборатория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Операционный блок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Аптека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Служба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поддержки пациентов и внутреннего контроля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- 6 кафедр ЗКГМУ им.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М.Оспанова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база Медицинского колледжа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510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0668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altLang="ru-RU" sz="2800" b="1" dirty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Оборудование, приобретенное больницей за счет средств ФСМС</a:t>
            </a:r>
            <a:r>
              <a:rPr lang="ru-RU" altLang="ru-RU" sz="2800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ru-RU" altLang="ru-RU" sz="2800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327107"/>
              </p:ext>
            </p:extLst>
          </p:nvPr>
        </p:nvGraphicFramePr>
        <p:xfrm>
          <a:off x="395536" y="2132856"/>
          <a:ext cx="7992888" cy="2132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706"/>
                <a:gridCol w="3570352"/>
                <a:gridCol w="705255"/>
                <a:gridCol w="1704366"/>
                <a:gridCol w="1616209"/>
              </a:tblGrid>
              <a:tr h="4526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№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Наименование оборудовании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Кол-во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Цена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Сумма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89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1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Установка парогенераторная</a:t>
                      </a:r>
                      <a:r>
                        <a:rPr lang="ru-RU" sz="18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к стерилизатору ГК-100-3 с установкой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1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</a:rPr>
                        <a:t>640 000,00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</a:rPr>
                        <a:t>640 000,00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6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2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Фильтр очистки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1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</a:rPr>
                        <a:t>2 875 600,00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</a:rPr>
                        <a:t>2 875 600,00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6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 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Итого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800" b="1" dirty="0" smtClean="0">
                          <a:effectLst/>
                          <a:latin typeface="+mn-lt"/>
                        </a:rPr>
                        <a:t>2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</a:rPr>
                        <a:t>3 515 600,00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437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20688"/>
            <a:ext cx="8445624" cy="1066800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2800" b="1" dirty="0" smtClean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Оборудование, приобретенное больницей по линии Областного управления Здравоохранения за </a:t>
            </a:r>
          </a:p>
          <a:p>
            <a:pPr algn="ctr"/>
            <a:r>
              <a:rPr lang="ru-RU" altLang="ru-RU" sz="2800" b="1" dirty="0" smtClean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2023 год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779654"/>
              </p:ext>
            </p:extLst>
          </p:nvPr>
        </p:nvGraphicFramePr>
        <p:xfrm>
          <a:off x="457200" y="2060848"/>
          <a:ext cx="8229600" cy="35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2705432"/>
                <a:gridCol w="1645920"/>
                <a:gridCol w="1645920"/>
                <a:gridCol w="1645920"/>
              </a:tblGrid>
              <a:tr h="67555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оборудования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цена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сумма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139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Кровать функциональная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189 900,00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9 495 000,00</a:t>
                      </a:r>
                      <a:endParaRPr lang="ru-RU" dirty="0"/>
                    </a:p>
                  </a:txBody>
                  <a:tcPr/>
                </a:tc>
              </a:tr>
              <a:tr h="39139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Операционный стол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18 391 000,00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36 782 000,00</a:t>
                      </a:r>
                      <a:endParaRPr lang="ru-RU" dirty="0"/>
                    </a:p>
                  </a:txBody>
                  <a:tcPr/>
                </a:tc>
              </a:tr>
              <a:tr h="39139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УЗИ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Resona19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48 697 110,00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48 697 110,00</a:t>
                      </a:r>
                      <a:endParaRPr lang="ru-RU" dirty="0"/>
                    </a:p>
                  </a:txBody>
                  <a:tcPr/>
                </a:tc>
              </a:tr>
              <a:tr h="675556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УЗИ аппарат экспертного класса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86</a:t>
                      </a:r>
                      <a:r>
                        <a:rPr lang="ru-RU" baseline="0" dirty="0" smtClean="0"/>
                        <a:t> 963 000,00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86 963 000,00</a:t>
                      </a:r>
                      <a:endParaRPr lang="ru-RU" dirty="0"/>
                    </a:p>
                  </a:txBody>
                  <a:tcPr/>
                </a:tc>
              </a:tr>
              <a:tr h="675556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Кровать пациента с электрическим приводом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2 596 900,00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488 217 200,00</a:t>
                      </a:r>
                      <a:endParaRPr lang="ru-RU" dirty="0"/>
                    </a:p>
                  </a:txBody>
                  <a:tcPr/>
                </a:tc>
              </a:tr>
              <a:tr h="3913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670 154</a:t>
                      </a:r>
                      <a:r>
                        <a:rPr lang="ru-RU" b="1" baseline="0" dirty="0" smtClean="0"/>
                        <a:t> 310,00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502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kk-KZ" sz="2400" b="1" dirty="0">
                <a:solidFill>
                  <a:schemeClr val="tx1"/>
                </a:solidFill>
              </a:rPr>
              <a:t>Количество письменных </a:t>
            </a:r>
            <a:br>
              <a:rPr lang="kk-KZ" sz="2400" b="1" dirty="0">
                <a:solidFill>
                  <a:schemeClr val="tx1"/>
                </a:solidFill>
              </a:rPr>
            </a:br>
            <a:r>
              <a:rPr lang="kk-KZ" sz="2400" b="1" dirty="0">
                <a:solidFill>
                  <a:schemeClr val="tx1"/>
                </a:solidFill>
              </a:rPr>
              <a:t>обращений в СПП и ВК за </a:t>
            </a:r>
            <a:r>
              <a:rPr lang="kk-KZ" sz="2400" b="1" dirty="0" smtClean="0">
                <a:solidFill>
                  <a:schemeClr val="tx1"/>
                </a:solidFill>
              </a:rPr>
              <a:t>2021-2023г.г</a:t>
            </a:r>
            <a:r>
              <a:rPr lang="kk-KZ" sz="2400" b="1" dirty="0">
                <a:solidFill>
                  <a:schemeClr val="tx1"/>
                </a:solidFill>
              </a:rPr>
              <a:t>.: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574488"/>
              </p:ext>
            </p:extLst>
          </p:nvPr>
        </p:nvGraphicFramePr>
        <p:xfrm>
          <a:off x="428596" y="1714488"/>
          <a:ext cx="8103844" cy="193328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298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122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234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81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744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744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2515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7920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/>
                        <a:t>Число  письменных жалоб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/>
                        <a:t>Обоснованные жалобы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2021г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2022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г.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2023 г.</a:t>
                      </a:r>
                      <a:endParaRPr lang="ru-RU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2021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г.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2022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</a:rPr>
                        <a:t>г.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2023 г.</a:t>
                      </a:r>
                      <a:endParaRPr lang="ru-RU" b="1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7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/>
                        <a:t>Всего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1 (частично</a:t>
                      </a:r>
                      <a:r>
                        <a:rPr lang="ru-RU" sz="1100" baseline="0" dirty="0" smtClean="0"/>
                        <a:t> обоснованное)</a:t>
                      </a:r>
                      <a:endParaRPr lang="ru-RU" sz="1100" dirty="0" smtClean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4 (частично</a:t>
                      </a:r>
                      <a:r>
                        <a:rPr lang="ru-RU" sz="1100" baseline="0" dirty="0" smtClean="0"/>
                        <a:t> обоснованное)</a:t>
                      </a:r>
                      <a:endParaRPr lang="ru-RU" sz="1100" dirty="0" smtClean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4 (частично</a:t>
                      </a:r>
                      <a:r>
                        <a:rPr lang="ru-RU" sz="1100" baseline="0" dirty="0" smtClean="0"/>
                        <a:t> обоснованное)</a:t>
                      </a:r>
                      <a:endParaRPr lang="ru-RU" sz="1100" dirty="0" smtClean="0"/>
                    </a:p>
                    <a:p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3789040"/>
            <a:ext cx="8676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/>
              <a:t>Количество внеплановых проверок </a:t>
            </a:r>
            <a:r>
              <a:rPr lang="kk-KZ" sz="2400" b="1" dirty="0" smtClean="0"/>
              <a:t>ДКМФК </a:t>
            </a:r>
            <a:r>
              <a:rPr lang="kk-KZ" sz="2400" b="1" dirty="0"/>
              <a:t>по обращениям</a:t>
            </a:r>
            <a:endParaRPr lang="ru-RU" sz="2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429270"/>
              </p:ext>
            </p:extLst>
          </p:nvPr>
        </p:nvGraphicFramePr>
        <p:xfrm>
          <a:off x="2555776" y="4437112"/>
          <a:ext cx="4752527" cy="128016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6561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12167"/>
              </a:tblGrid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2021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 </a:t>
                      </a:r>
                      <a:r>
                        <a:rPr lang="ru-RU" sz="2400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2023 год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476672"/>
            <a:ext cx="9433048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Обучение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сотрудников ГКП «Многопрофильная областная больница» на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ПХВ за 2023 год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8892480" cy="3960440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ru-RU" b="1" dirty="0" smtClean="0"/>
              <a:t>Врачи: </a:t>
            </a:r>
            <a:endParaRPr lang="ru-RU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 smtClean="0"/>
              <a:t>Обучение </a:t>
            </a:r>
            <a:r>
              <a:rPr lang="ru-RU" sz="3000" dirty="0"/>
              <a:t>по 005 </a:t>
            </a:r>
            <a:r>
              <a:rPr lang="ru-RU" sz="3000" dirty="0" smtClean="0"/>
              <a:t>программе – 15 врачей;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 smtClean="0"/>
              <a:t>Обучение </a:t>
            </a:r>
            <a:r>
              <a:rPr lang="ru-RU" sz="3000" dirty="0"/>
              <a:t>в </a:t>
            </a:r>
            <a:r>
              <a:rPr lang="ru-RU" sz="3000" dirty="0" smtClean="0"/>
              <a:t>Турции- 2 врача;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 smtClean="0"/>
              <a:t>Обучение в Германии, г. Мюнхен – 1 </a:t>
            </a:r>
            <a:r>
              <a:rPr lang="ru-RU" sz="3000" dirty="0" err="1" smtClean="0"/>
              <a:t>вр</a:t>
            </a:r>
            <a:r>
              <a:rPr lang="ru-RU" sz="3000" dirty="0" smtClean="0"/>
              <a:t> (за свой счет);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 smtClean="0"/>
              <a:t>Семинар в Республике Латвия, г. Рига – 1 врач;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 smtClean="0"/>
              <a:t>Конгресс нейрохирургов в г. Астана – 1 врач;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 smtClean="0"/>
              <a:t>Саммит г. Астана – главный врач;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 smtClean="0"/>
              <a:t>Брифинг г. Астана – 1 врач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 smtClean="0"/>
              <a:t>				</a:t>
            </a:r>
            <a:r>
              <a:rPr lang="ru-RU" sz="3000" b="1" dirty="0" smtClean="0"/>
              <a:t>СМР: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 smtClean="0"/>
              <a:t>Обучение по программе 005 – 47 человек</a:t>
            </a:r>
            <a:endParaRPr lang="ru-RU" sz="3000" dirty="0" smtClean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9512" y="5373216"/>
            <a:ext cx="8856984" cy="12013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just">
              <a:buFont typeface="Georgia"/>
              <a:buNone/>
            </a:pPr>
            <a:r>
              <a:rPr lang="ru-RU" b="1" dirty="0" smtClean="0"/>
              <a:t>Расходы на командировочные – 1 642650,00</a:t>
            </a:r>
          </a:p>
          <a:p>
            <a:pPr marL="109728" indent="0">
              <a:buFont typeface="Georgia"/>
              <a:buNone/>
            </a:pPr>
            <a:r>
              <a:rPr lang="ru-RU" b="1" dirty="0" smtClean="0"/>
              <a:t>Повышение квалификации - 2441708,31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695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normAutofit/>
          </a:bodyPr>
          <a:lstStyle/>
          <a:p>
            <a:r>
              <a:rPr lang="ru-RU" b="1" dirty="0"/>
              <a:t>Участие в акциях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2511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dirty="0" smtClean="0"/>
              <a:t>Сотрудники МОБ приняли участие в Спартакиаде среди медицинских работников и заняли призовые места по шашкам, то</a:t>
            </a:r>
            <a:r>
              <a:rPr lang="kk-KZ" dirty="0" smtClean="0"/>
              <a:t>ғызқұмалақ, легкой атлетике, настольному теннису и перетягиванию каната.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56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/>
              <a:t>Медицинская информационная система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340768"/>
            <a:ext cx="9001000" cy="518457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lvl="0"/>
            <a:r>
              <a:rPr lang="ru-RU" b="1" dirty="0"/>
              <a:t> </a:t>
            </a:r>
            <a:r>
              <a:rPr lang="ru-RU" sz="2200" dirty="0"/>
              <a:t>Наличие Медицинской информационной системы в медицинских организациях в настоящее время является актуальным составляющим плодотворной и эффективной работы любого медицинского учреждения на любом уровне. Автоматизация и </a:t>
            </a:r>
            <a:r>
              <a:rPr lang="en-US" sz="2200" dirty="0"/>
              <a:t>IT</a:t>
            </a:r>
            <a:r>
              <a:rPr lang="ru-RU" sz="2200" dirty="0"/>
              <a:t>- поддержка важный стандарт.</a:t>
            </a:r>
          </a:p>
          <a:p>
            <a:pPr lvl="0"/>
            <a:r>
              <a:rPr lang="ru-RU" sz="2200" dirty="0"/>
              <a:t>В рамках внедрения медицинской информационной системы «АВИЦЕННА» в Многопрофильной областной больнице через </a:t>
            </a:r>
            <a:r>
              <a:rPr lang="ru-RU" sz="2200" dirty="0" err="1"/>
              <a:t>Казахтелеком</a:t>
            </a:r>
            <a:r>
              <a:rPr lang="ru-RU" sz="2200" dirty="0"/>
              <a:t> подключен высокоскоростной интернет- 100 м/б. По больнице имеется 230 персональных компьютеров. Все рабочие места оснащены компьютерами и принтерами. </a:t>
            </a:r>
          </a:p>
          <a:p>
            <a:pPr lvl="0"/>
            <a:r>
              <a:rPr lang="ru-RU" sz="2200" dirty="0"/>
              <a:t>Частично обновлены компьютеры в отделениях платной многопрофильной терапии, травматологическом, хирургическим, инсультном, нейрохирургическом, , гинекологическом и в операционном блоке.</a:t>
            </a:r>
          </a:p>
          <a:p>
            <a:pPr lvl="0"/>
            <a:r>
              <a:rPr lang="ru-RU" sz="2200" dirty="0"/>
              <a:t>Медицинские карты стационарных больных ведутся полностью в электронном формате.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578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Улучшение условий больницы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16832"/>
            <a:ext cx="8712968" cy="4325112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ru-RU" dirty="0"/>
              <a:t>Проведен косметический  ремонт во всех отделениях.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dirty="0"/>
              <a:t>Замена трубопроводов теплоснабжения и водоснабжения на аварийных </a:t>
            </a:r>
            <a:r>
              <a:rPr lang="ru-RU" dirty="0" smtClean="0"/>
              <a:t>участках. </a:t>
            </a:r>
            <a:endParaRPr lang="ru-RU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ru-RU" dirty="0" smtClean="0"/>
              <a:t>Ремонт </a:t>
            </a:r>
            <a:r>
              <a:rPr lang="ru-RU" dirty="0"/>
              <a:t>и частичная замена эл. приборов, светильников во всех </a:t>
            </a:r>
            <a:r>
              <a:rPr lang="ru-RU" dirty="0" smtClean="0"/>
              <a:t>отделениях;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dirty="0" smtClean="0"/>
              <a:t>Приобретение стиральной машины и сушильной камеры в прачечную;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dirty="0" smtClean="0"/>
              <a:t>Приобретение УЗИ аппаратов, функциональных кроватей и тумбочек для больных, операционного стола.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dirty="0" smtClean="0"/>
              <a:t>Открытие единого аптечного склада вместо столовой.</a:t>
            </a:r>
            <a:endParaRPr lang="ru-RU" dirty="0"/>
          </a:p>
          <a:p>
            <a:pPr marL="109728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47568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820472" cy="5616624"/>
          </a:xfrm>
        </p:spPr>
        <p:txBody>
          <a:bodyPr>
            <a:noAutofit/>
          </a:bodyPr>
          <a:lstStyle/>
          <a:p>
            <a:r>
              <a:rPr lang="ru-RU" sz="1800" dirty="0"/>
              <a:t>Сравнительный анализ статистических показателей работы стационара за отчетный период текущего года  по сравнению с 2022г. показал увеличение количества поступивших на 1148 пациентов, увеличение количества выписанных пациентов на 1163. А также количество умерших больных увеличился на 41 случай,   летальность не изменилась по сравнении с прошлым годом - 3,4%;  СДП снизился на 0,3%</a:t>
            </a:r>
            <a:r>
              <a:rPr lang="kk-KZ" sz="1800" dirty="0"/>
              <a:t>;</a:t>
            </a:r>
            <a:r>
              <a:rPr lang="ru-RU" sz="1800" dirty="0"/>
              <a:t> процент выполнения койко-дней увеличился на 5,3% ; среднегодовая занятость койки достигает 338,6, в 2022 г была 320,6. Оборот койки увеличился на 3,7%.</a:t>
            </a:r>
          </a:p>
          <a:p>
            <a:r>
              <a:rPr lang="ru-RU" sz="1800" dirty="0"/>
              <a:t>С острым нарушением мозгового кровообращения поступило 1024 больных (2022 г – 990 пациента).  Нейрохирургическая активность при остром инсульте – 69 операции – 6,8% (за 2022 год 73 операции – 7,5%). Проведено 60 системного </a:t>
            </a:r>
            <a:r>
              <a:rPr lang="ru-RU" sz="1800" dirty="0" err="1"/>
              <a:t>тромболизиса</a:t>
            </a:r>
            <a:r>
              <a:rPr lang="ru-RU" sz="1800" dirty="0"/>
              <a:t> – 9,6% ( в 2022 г. – 20 случаев </a:t>
            </a:r>
            <a:r>
              <a:rPr lang="ru-RU" sz="1800" dirty="0" err="1"/>
              <a:t>тромболизиса</a:t>
            </a:r>
            <a:r>
              <a:rPr lang="ru-RU" sz="1800" dirty="0"/>
              <a:t> – 3,3%). </a:t>
            </a:r>
          </a:p>
          <a:p>
            <a:r>
              <a:rPr lang="ru-RU" sz="1800" dirty="0"/>
              <a:t>Активно используется метод селективной церебральной ангиографии. За 2023 год проведено 165  исследований.  За 2022 год - 148.</a:t>
            </a:r>
          </a:p>
          <a:p>
            <a:r>
              <a:rPr lang="ru-RU" sz="1800" dirty="0"/>
              <a:t>За 2023 год  проведено </a:t>
            </a:r>
            <a:r>
              <a:rPr lang="ru-RU" sz="1800" dirty="0" err="1"/>
              <a:t>эндоваскулярные</a:t>
            </a:r>
            <a:r>
              <a:rPr lang="ru-RU" sz="1800" dirty="0"/>
              <a:t> операции: </a:t>
            </a:r>
            <a:r>
              <a:rPr lang="ru-RU" sz="1800" dirty="0" err="1"/>
              <a:t>стентирование</a:t>
            </a:r>
            <a:r>
              <a:rPr lang="ru-RU" sz="1800" dirty="0"/>
              <a:t> сосудов – 14 случаев. </a:t>
            </a:r>
            <a:r>
              <a:rPr lang="ru-RU" sz="1800" dirty="0" err="1"/>
              <a:t>Эмболизации</a:t>
            </a:r>
            <a:r>
              <a:rPr lang="ru-RU" sz="1800" dirty="0"/>
              <a:t> аневризм – 13 случаев, </a:t>
            </a:r>
            <a:r>
              <a:rPr lang="ru-RU" sz="1800" dirty="0" err="1"/>
              <a:t>тромбоэкстракция</a:t>
            </a:r>
            <a:r>
              <a:rPr lang="ru-RU" sz="1800" dirty="0"/>
              <a:t> ВСА – 26 случаев.</a:t>
            </a:r>
          </a:p>
          <a:p>
            <a:r>
              <a:rPr lang="ru-RU" sz="1800" dirty="0" smtClean="0"/>
              <a:t>Всего </a:t>
            </a:r>
            <a:r>
              <a:rPr lang="ru-RU" sz="1800" dirty="0"/>
              <a:t>в 2023 году выполнено 1003 ангиографических процедур, в 2022 году - 788.</a:t>
            </a:r>
          </a:p>
          <a:p>
            <a:r>
              <a:rPr lang="ru-RU" sz="1800" dirty="0"/>
              <a:t>Из 1003 ангиографических процедур выполнено: кардиологических – 652 (65%), нейрохирургических – 325 (32,4%), сосудистых – 20 (1,9%), общехирургических – 5 (0,49%), гинекологических – 1 (0,09%).  </a:t>
            </a:r>
          </a:p>
          <a:p>
            <a:pPr marL="109728" indent="0">
              <a:buNone/>
            </a:pPr>
            <a:endParaRPr lang="ru-RU" sz="1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-252536" y="116632"/>
            <a:ext cx="8229600" cy="1066800"/>
          </a:xfrm>
        </p:spPr>
        <p:txBody>
          <a:bodyPr/>
          <a:lstStyle/>
          <a:p>
            <a:pPr algn="ctr"/>
            <a:r>
              <a:rPr lang="ru-RU" dirty="0"/>
              <a:t>ИТОГИ: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7759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pPr algn="ctr"/>
            <a:r>
              <a:rPr lang="ru-RU" b="1" dirty="0"/>
              <a:t>Проблемные вопросы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72816"/>
            <a:ext cx="8892480" cy="5760640"/>
          </a:xfrm>
        </p:spPr>
        <p:txBody>
          <a:bodyPr>
            <a:normAutofit/>
          </a:bodyPr>
          <a:lstStyle/>
          <a:p>
            <a:r>
              <a:rPr lang="kk-KZ" dirty="0" smtClean="0"/>
              <a:t>Модернизация и реконструкция здания больницы;</a:t>
            </a:r>
          </a:p>
          <a:p>
            <a:r>
              <a:rPr lang="kk-KZ" dirty="0" smtClean="0"/>
              <a:t>Капитальный </a:t>
            </a:r>
            <a:r>
              <a:rPr lang="kk-KZ" dirty="0"/>
              <a:t>ремонт прачечной и </a:t>
            </a:r>
            <a:r>
              <a:rPr lang="kk-KZ" dirty="0" smtClean="0"/>
              <a:t>дез.камеры, гаража;</a:t>
            </a:r>
            <a:endParaRPr lang="kk-KZ" dirty="0"/>
          </a:p>
          <a:p>
            <a:r>
              <a:rPr lang="kk-KZ" dirty="0" smtClean="0"/>
              <a:t>Установка </a:t>
            </a:r>
            <a:r>
              <a:rPr lang="kk-KZ" dirty="0"/>
              <a:t>видео наблюдения;</a:t>
            </a:r>
          </a:p>
          <a:p>
            <a:r>
              <a:rPr lang="kk-KZ" dirty="0"/>
              <a:t>Приобретение аппаратов </a:t>
            </a:r>
            <a:r>
              <a:rPr lang="kk-KZ" dirty="0" smtClean="0"/>
              <a:t>МРТ, ЭКГ, светильники, Ренген установка на 3 и 2 рабочих места микроскоп хирургический;</a:t>
            </a:r>
            <a:endParaRPr lang="kk-KZ" dirty="0"/>
          </a:p>
          <a:p>
            <a:r>
              <a:rPr lang="kk-KZ" dirty="0" smtClean="0"/>
              <a:t>Установка </a:t>
            </a:r>
            <a:r>
              <a:rPr lang="kk-KZ" dirty="0"/>
              <a:t>серверного оборудования;</a:t>
            </a:r>
          </a:p>
          <a:p>
            <a:endParaRPr lang="kk-KZ" dirty="0"/>
          </a:p>
          <a:p>
            <a:endParaRPr lang="kk-KZ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4833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297977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4000" b="1" dirty="0">
                <a:solidFill>
                  <a:schemeClr val="accent1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192889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pPr algn="ctr"/>
            <a:r>
              <a:rPr lang="ru-RU" b="1" dirty="0"/>
              <a:t>Укомплектованность кадрами: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5064123"/>
              </p:ext>
            </p:extLst>
          </p:nvPr>
        </p:nvGraphicFramePr>
        <p:xfrm>
          <a:off x="107506" y="1988838"/>
          <a:ext cx="8712967" cy="40157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{5DA37D80-6434-44D0-A028-1B22A696006F}</a:tableStyleId>
              </a:tblPr>
              <a:tblGrid>
                <a:gridCol w="504054"/>
                <a:gridCol w="2847815"/>
                <a:gridCol w="938902"/>
                <a:gridCol w="938902"/>
                <a:gridCol w="937956"/>
                <a:gridCol w="937956"/>
                <a:gridCol w="803691"/>
                <a:gridCol w="803691"/>
              </a:tblGrid>
              <a:tr h="10081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№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Структурное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подразделение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По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штату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Фактически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занятые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Физические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</a:rPr>
                        <a:t>лица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3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2022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20</a:t>
                      </a:r>
                      <a:r>
                        <a:rPr lang="kk-KZ" sz="1800" b="1" dirty="0">
                          <a:effectLst/>
                        </a:rPr>
                        <a:t>23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2022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20</a:t>
                      </a:r>
                      <a:r>
                        <a:rPr lang="kk-KZ" sz="1800" b="1" dirty="0">
                          <a:effectLst/>
                        </a:rPr>
                        <a:t>23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2022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20</a:t>
                      </a:r>
                      <a:r>
                        <a:rPr lang="kk-KZ" sz="1800" b="1" dirty="0">
                          <a:effectLst/>
                        </a:rPr>
                        <a:t>23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5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Врачи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162,25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165,25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162,25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165,25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124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163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5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Провизор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</a:rPr>
                        <a:t>2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3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8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Средний медперсонал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287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291,0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</a:rPr>
                        <a:t>287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291,0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293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301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7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Младший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медперсонал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</a:rPr>
                        <a:t>212,5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212,5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212,5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212,5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206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201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5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effectLst/>
                        </a:rPr>
                        <a:t>Прочий</a:t>
                      </a:r>
                      <a:r>
                        <a:rPr lang="en-US" sz="1800" b="0" dirty="0">
                          <a:effectLst/>
                        </a:rPr>
                        <a:t> </a:t>
                      </a:r>
                      <a:r>
                        <a:rPr lang="en-US" sz="1800" b="0" dirty="0" err="1">
                          <a:effectLst/>
                        </a:rPr>
                        <a:t>персонал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effectLst/>
                        </a:rPr>
                        <a:t>96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89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effectLst/>
                        </a:rPr>
                        <a:t>96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89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effectLst/>
                        </a:rPr>
                        <a:t>100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99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473984"/>
            <a:ext cx="2016224" cy="1066800"/>
          </a:xfrm>
        </p:spPr>
        <p:txBody>
          <a:bodyPr/>
          <a:lstStyle/>
          <a:p>
            <a:r>
              <a:rPr lang="ru-RU" dirty="0"/>
              <a:t>СМП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021147"/>
              </p:ext>
            </p:extLst>
          </p:nvPr>
        </p:nvGraphicFramePr>
        <p:xfrm>
          <a:off x="0" y="1268760"/>
          <a:ext cx="4726360" cy="5377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9581877"/>
              </p:ext>
            </p:extLst>
          </p:nvPr>
        </p:nvGraphicFramePr>
        <p:xfrm>
          <a:off x="4211960" y="1124744"/>
          <a:ext cx="4788024" cy="5702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107504" y="404664"/>
            <a:ext cx="2016224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Врачи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11560" y="-99392"/>
            <a:ext cx="8229600" cy="764704"/>
          </a:xfrm>
          <a:prstGeom prst="rect">
            <a:avLst/>
          </a:prstGeom>
          <a:solidFill>
            <a:schemeClr val="bg1"/>
          </a:solidFill>
        </p:spPr>
        <p:txBody>
          <a:bodyPr vert="horz"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atin typeface="+mn-lt"/>
              </a:rPr>
              <a:t>Качественный состав </a:t>
            </a: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медицинского персонала</a:t>
            </a:r>
            <a:r>
              <a:rPr lang="ru-RU" sz="2800" dirty="0">
                <a:latin typeface="+mn-lt"/>
              </a:rPr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91680" y="77365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Категорированность</a:t>
            </a:r>
            <a:r>
              <a:rPr lang="ru-RU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</a:t>
            </a:r>
            <a:r>
              <a:rPr lang="ru-RU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65,2%  </a:t>
            </a:r>
            <a:endParaRPr lang="ru-RU" b="1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35688" y="773659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Категорированность</a:t>
            </a:r>
            <a:r>
              <a:rPr lang="ru-RU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</a:t>
            </a:r>
            <a:r>
              <a:rPr lang="ru-RU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52%  </a:t>
            </a:r>
            <a:endParaRPr lang="ru-RU" b="1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5859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33114"/>
            <a:ext cx="4248472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Коечный фонд: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362669"/>
              </p:ext>
            </p:extLst>
          </p:nvPr>
        </p:nvGraphicFramePr>
        <p:xfrm>
          <a:off x="323528" y="700967"/>
          <a:ext cx="8064896" cy="6169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2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568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947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47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№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І – Профиль коек по СМП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Количество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Гинекологическое отделение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28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Отделение интервенционной кардиологии: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Кардиологические</a:t>
                      </a:r>
                      <a:r>
                        <a:rPr lang="kk-KZ" sz="1300" baseline="0" dirty="0">
                          <a:effectLst/>
                          <a:latin typeface="+mn-lt"/>
                        </a:rPr>
                        <a:t>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0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Койки интвервенционной кардиологии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51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Многопрофильное  терапевтическое отделение :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Токсикологические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5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Терапевтические</a:t>
                      </a:r>
                      <a:r>
                        <a:rPr lang="kk-KZ" sz="1300" baseline="0" dirty="0">
                          <a:effectLst/>
                          <a:latin typeface="+mn-lt"/>
                        </a:rPr>
                        <a:t>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39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Инсультное отделение </a:t>
                      </a:r>
                      <a:r>
                        <a:rPr lang="ru-RU" sz="1300" dirty="0">
                          <a:effectLst/>
                          <a:latin typeface="+mn-lt"/>
                        </a:rPr>
                        <a:t>(6 коек БИТ и 24 койки ранней реабилитации)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Неврология: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25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Неврологические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23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0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Койки восстановительного лечения и ранней реабилитации неврологические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</a:rPr>
                        <a:t>2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6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Нейрохирургическое отделение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3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Нейрохирургические койки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Койки восстановительного лечения и ранней реабилитации</a:t>
                      </a:r>
                      <a:r>
                        <a:rPr lang="ru-RU" sz="1300" baseline="0" dirty="0">
                          <a:effectLst/>
                          <a:latin typeface="+mn-lt"/>
                          <a:cs typeface="Times New Roman"/>
                        </a:rPr>
                        <a:t> нейрохирургические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44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</a:rPr>
                        <a:t>42</a:t>
                      </a:r>
                      <a:endParaRPr lang="kk-KZ" sz="13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</a:rPr>
                        <a:t>2</a:t>
                      </a:r>
                      <a:endParaRPr lang="kk-KZ" sz="1300" dirty="0">
                        <a:effectLst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7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Отделение челюстно-лицевой хирургии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16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8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Травматологическое отделение: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</a:rPr>
                        <a:t>60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Ожоговые</a:t>
                      </a:r>
                      <a:r>
                        <a:rPr lang="kk-KZ" sz="1300" baseline="0" dirty="0">
                          <a:effectLst/>
                          <a:latin typeface="+mn-lt"/>
                        </a:rPr>
                        <a:t>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Травматологические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</a:rPr>
                        <a:t>40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Ортопедические</a:t>
                      </a:r>
                      <a:r>
                        <a:rPr lang="kk-KZ" sz="1300" baseline="0" dirty="0">
                          <a:effectLst/>
                          <a:latin typeface="+mn-lt"/>
                        </a:rPr>
                        <a:t>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300" dirty="0" smtClean="0">
                          <a:effectLst/>
                          <a:latin typeface="+mn-lt"/>
                        </a:rPr>
                        <a:t>сочетанной и множественной травмы </a:t>
                      </a:r>
                      <a:r>
                        <a:rPr lang="kk-KZ" sz="1300" dirty="0">
                          <a:effectLst/>
                          <a:latin typeface="+mn-lt"/>
                        </a:rPr>
                        <a:t>(политравма)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</a:rPr>
                        <a:t>10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971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</a:rPr>
                        <a:t>9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Хирургическое отделение: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60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Хирургические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</a:rPr>
                        <a:t>58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Сосудистые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</a:rPr>
                        <a:t>2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31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</a:rPr>
                        <a:t>10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Отделение паллиативной</a:t>
                      </a:r>
                      <a:r>
                        <a:rPr lang="kk-KZ" sz="1300" baseline="0" dirty="0">
                          <a:effectLst/>
                          <a:latin typeface="+mn-lt"/>
                        </a:rPr>
                        <a:t> помощи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20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 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ИТОГО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320 СМП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Платное многопрофильное  отделение (приказ ОУЗ №88 §1 от 29.08.2014г.)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16</a:t>
                      </a:r>
                      <a:r>
                        <a:rPr lang="kk-KZ" sz="1400" baseline="0" dirty="0">
                          <a:effectLst/>
                        </a:rPr>
                        <a:t> </a:t>
                      </a:r>
                      <a:r>
                        <a:rPr lang="kk-KZ" sz="1400" dirty="0">
                          <a:effectLst/>
                        </a:rPr>
                        <a:t>коек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15810"/>
              </p:ext>
            </p:extLst>
          </p:nvPr>
        </p:nvGraphicFramePr>
        <p:xfrm>
          <a:off x="1226615" y="1628800"/>
          <a:ext cx="6120680" cy="247497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930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779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497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63260">
                <a:tc>
                  <a:txBody>
                    <a:bodyPr/>
                    <a:lstStyle/>
                    <a:p>
                      <a:r>
                        <a:rPr lang="kk-KZ" b="1" dirty="0"/>
                        <a:t>№</a:t>
                      </a:r>
                      <a:endParaRPr lang="ru-RU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Дневной стационар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30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Неврология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Нейрохирургия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/>
                        </a:rPr>
                        <a:t>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Травматология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6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ЧЛХО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5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Хирургия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effectLst/>
                        </a:rPr>
                        <a:t>6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6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Гинекология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7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Терапия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8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Кардиология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55776" y="692696"/>
            <a:ext cx="3462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Дневной стационар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9036496" cy="43204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Основные статистические показатели  работы ГКП </a:t>
            </a:r>
            <a:r>
              <a:rPr lang="ru-RU" sz="2000" b="1" dirty="0" smtClean="0"/>
              <a:t>МОБ </a:t>
            </a:r>
            <a:r>
              <a:rPr lang="ru-RU" sz="2000" b="1" dirty="0"/>
              <a:t>на ПХВ:</a:t>
            </a: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14021"/>
              </p:ext>
            </p:extLst>
          </p:nvPr>
        </p:nvGraphicFramePr>
        <p:xfrm>
          <a:off x="755576" y="908720"/>
          <a:ext cx="7488832" cy="578515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754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412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609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112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kk-KZ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22</a:t>
                      </a:r>
                      <a:r>
                        <a:rPr lang="en-US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2023 г.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8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Поступило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больных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13303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14451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Вы</a:t>
                      </a:r>
                      <a:r>
                        <a:rPr lang="ru-RU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писано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больных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12997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14160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Проведено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койко-дней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102606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108336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Умерло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505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Общая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летальность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3,4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Умерло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первые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сутки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157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 суточная летальность, %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31,25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31,1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Средняя длительность пребывания на койке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7,4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Оборот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койки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41,8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45,5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Процент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выполнения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койко-дней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94,4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99,7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Среднегодовая занятость койки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320,6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338,6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Оперировано больных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6020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6401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Хирургическая активность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67,3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70,2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Умерло после операции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172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Послеоперацио</a:t>
                      </a: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нная летальность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2,7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Плановая госпитализация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877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1001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Экстренная госпитализация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12584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13664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Проведено операции: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6724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7302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Плановых 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630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Экстренных </a:t>
                      </a:r>
                      <a:endParaRPr lang="ru-RU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6149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6672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755576" y="476672"/>
            <a:ext cx="8229600" cy="79208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ln w="190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cap="all" dirty="0" smtClean="0">
                <a:ln w="900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Экстренные</a:t>
            </a:r>
            <a:r>
              <a:rPr lang="ru-RU" sz="2800" b="1" dirty="0" smtClean="0">
                <a:ln w="190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cap="all" dirty="0" smtClean="0">
                <a:ln w="900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обращения</a:t>
            </a:r>
            <a:r>
              <a:rPr lang="ru-RU" sz="2800" b="1" dirty="0" smtClean="0">
                <a:ln w="190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2800" b="1" dirty="0">
              <a:ln w="1905"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239362"/>
              </p:ext>
            </p:extLst>
          </p:nvPr>
        </p:nvGraphicFramePr>
        <p:xfrm>
          <a:off x="252912" y="2276872"/>
          <a:ext cx="5544617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980728"/>
            <a:ext cx="3898776" cy="10668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В приемное отделение: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5940152" y="1052736"/>
            <a:ext cx="3898776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В травм. пункт: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408710451"/>
              </p:ext>
            </p:extLst>
          </p:nvPr>
        </p:nvGraphicFramePr>
        <p:xfrm>
          <a:off x="5721152" y="2119536"/>
          <a:ext cx="3264024" cy="4117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1888701"/>
            <a:ext cx="194700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31 615</a:t>
            </a:r>
            <a:endParaRPr lang="ru-RU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51720" y="1888702"/>
            <a:ext cx="194700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33 424</a:t>
            </a:r>
            <a:endParaRPr lang="ru-RU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0879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Сравнительные показатели по плановой госпитализации через Портал БГ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59745"/>
              </p:ext>
            </p:extLst>
          </p:nvPr>
        </p:nvGraphicFramePr>
        <p:xfrm>
          <a:off x="539552" y="2132856"/>
          <a:ext cx="8280920" cy="4468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6167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Другая 1">
      <a:majorFont>
        <a:latin typeface="Cambria"/>
        <a:ea typeface=""/>
        <a:cs typeface=""/>
      </a:majorFont>
      <a:minorFont>
        <a:latin typeface="Times New Roman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11025</TotalTime>
  <Words>1714</Words>
  <Application>Microsoft Office PowerPoint</Application>
  <PresentationFormat>Экран (4:3)</PresentationFormat>
  <Paragraphs>685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Городская</vt:lpstr>
      <vt:lpstr>Отчет о деятельности  ГКП МОБ на ПХВ за 2023г.</vt:lpstr>
      <vt:lpstr>Презентация PowerPoint</vt:lpstr>
      <vt:lpstr>Укомплектованность кадрами:</vt:lpstr>
      <vt:lpstr>СМП</vt:lpstr>
      <vt:lpstr>Коечный фонд:</vt:lpstr>
      <vt:lpstr>Презентация PowerPoint</vt:lpstr>
      <vt:lpstr>Основные статистические показатели  работы ГКП МОБ на ПХВ:</vt:lpstr>
      <vt:lpstr>В приемное отделение:</vt:lpstr>
      <vt:lpstr>Сравнительные показатели по плановой госпитализации через Портал БГ</vt:lpstr>
      <vt:lpstr>Презентация PowerPoint</vt:lpstr>
      <vt:lpstr>Презентация PowerPoint</vt:lpstr>
      <vt:lpstr>Сравнительный анализ летальности</vt:lpstr>
      <vt:lpstr>Анализ летальности</vt:lpstr>
      <vt:lpstr>Количество вскрытий</vt:lpstr>
      <vt:lpstr>Анализ случаев, подлежащих экспертизе качества медицинских услуг: </vt:lpstr>
      <vt:lpstr>Государственный заказ на медицинские услуги за 2023 г. (в тенге)</vt:lpstr>
      <vt:lpstr>По линейной шкале за превышение плановой суммы договора снято </vt:lpstr>
      <vt:lpstr>Презентация PowerPoint</vt:lpstr>
      <vt:lpstr>Структура доходов по платным услугам за 2022-2023гг</vt:lpstr>
      <vt:lpstr>Оборудование, приобретенное больницей за счет средств ФСМС </vt:lpstr>
      <vt:lpstr>Презентация PowerPoint</vt:lpstr>
      <vt:lpstr>Количество письменных  обращений в СПП и ВК за 2021-2023г.г.: </vt:lpstr>
      <vt:lpstr>Обучение сотрудников ГКП «Многопрофильная областная больница» на ПХВ за 2023 год</vt:lpstr>
      <vt:lpstr>Участие в акциях</vt:lpstr>
      <vt:lpstr>Медицинская информационная система </vt:lpstr>
      <vt:lpstr>Улучшение условий больницы</vt:lpstr>
      <vt:lpstr>ИТОГИ:</vt:lpstr>
      <vt:lpstr>Проблемные вопросы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Приемная</dc:creator>
  <cp:lastModifiedBy>Юзер</cp:lastModifiedBy>
  <cp:revision>444</cp:revision>
  <cp:lastPrinted>2024-02-06T07:11:07Z</cp:lastPrinted>
  <dcterms:created xsi:type="dcterms:W3CDTF">2017-02-01T03:57:35Z</dcterms:created>
  <dcterms:modified xsi:type="dcterms:W3CDTF">2024-02-06T08:31:14Z</dcterms:modified>
</cp:coreProperties>
</file>