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6" r:id="rId3"/>
    <p:sldId id="259" r:id="rId4"/>
    <p:sldId id="304" r:id="rId5"/>
    <p:sldId id="260" r:id="rId6"/>
    <p:sldId id="261" r:id="rId7"/>
    <p:sldId id="262" r:id="rId8"/>
    <p:sldId id="308" r:id="rId9"/>
    <p:sldId id="311" r:id="rId10"/>
    <p:sldId id="330" r:id="rId11"/>
    <p:sldId id="331" r:id="rId12"/>
    <p:sldId id="312" r:id="rId13"/>
    <p:sldId id="298" r:id="rId14"/>
    <p:sldId id="328" r:id="rId15"/>
    <p:sldId id="273" r:id="rId16"/>
    <p:sldId id="335" r:id="rId17"/>
    <p:sldId id="336" r:id="rId18"/>
    <p:sldId id="318" r:id="rId19"/>
    <p:sldId id="320" r:id="rId20"/>
    <p:sldId id="321" r:id="rId21"/>
    <p:sldId id="302" r:id="rId22"/>
    <p:sldId id="275" r:id="rId23"/>
    <p:sldId id="325" r:id="rId24"/>
    <p:sldId id="334" r:id="rId25"/>
    <p:sldId id="297" r:id="rId26"/>
    <p:sldId id="319" r:id="rId27"/>
    <p:sldId id="303" r:id="rId28"/>
    <p:sldId id="285" r:id="rId29"/>
    <p:sldId id="333" r:id="rId30"/>
    <p:sldId id="314" r:id="rId31"/>
    <p:sldId id="283" r:id="rId3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843420572426535"/>
          <c:y val="2.3541933307371317E-2"/>
          <c:w val="0.55817630041788402"/>
          <c:h val="0.67689469723935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46</c:v>
                </c:pt>
                <c:pt idx="1">
                  <c:v>19</c:v>
                </c:pt>
                <c:pt idx="2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04-46CD-A6E6-3A7A2F78C8A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748229081153362E-2"/>
                  <c:y val="7.08562221247716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04-46CD-A6E6-3A7A2F78C8A0}"/>
                </c:ext>
              </c:extLst>
            </c:dLbl>
            <c:dLbl>
              <c:idx val="1"/>
              <c:layout>
                <c:manualLayout>
                  <c:x val="8.06117181086502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04-46CD-A6E6-3A7A2F78C8A0}"/>
                </c:ext>
              </c:extLst>
            </c:dLbl>
            <c:dLbl>
              <c:idx val="2"/>
              <c:layout>
                <c:manualLayout>
                  <c:x val="2.4183515432595063E-2"/>
                  <c:y val="-2.3618740708256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04-46CD-A6E6-3A7A2F78C8A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49</c:v>
                </c:pt>
                <c:pt idx="1">
                  <c:v>19</c:v>
                </c:pt>
                <c:pt idx="2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F04-46CD-A6E6-3A7A2F78C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574848"/>
        <c:axId val="30593024"/>
        <c:axId val="0"/>
      </c:bar3DChart>
      <c:catAx>
        <c:axId val="30574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593024"/>
        <c:crosses val="autoZero"/>
        <c:auto val="1"/>
        <c:lblAlgn val="ctr"/>
        <c:lblOffset val="100"/>
        <c:noMultiLvlLbl val="0"/>
      </c:catAx>
      <c:valAx>
        <c:axId val="3059302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0574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125671329359369"/>
          <c:y val="0.22900898367628861"/>
          <c:w val="0.1614195117234547"/>
          <c:h val="0.1215684480404442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843420572426535"/>
          <c:y val="2.3541933307371317E-2"/>
          <c:w val="0.55817630041788402"/>
          <c:h val="0.67689469723935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2.9176963189825281E-2"/>
                  <c:y val="-1.020752944948804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89-44C0-BD9F-5E48C194C033}"/>
                </c:ext>
              </c:extLst>
            </c:dLbl>
            <c:dLbl>
              <c:idx val="1"/>
              <c:layout>
                <c:manualLayout>
                  <c:x val="-7.957353597225077E-3"/>
                  <c:y val="2.2271230620522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89-44C0-BD9F-5E48C194C033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89-44C0-BD9F-5E48C194C03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121</c:v>
                </c:pt>
                <c:pt idx="1">
                  <c:v>26</c:v>
                </c:pt>
                <c:pt idx="2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C89-44C0-BD9F-5E48C194C03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9786767986125383E-2"/>
                  <c:y val="4.45407076008378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89-44C0-BD9F-5E48C194C033}"/>
                </c:ext>
              </c:extLst>
            </c:dLbl>
            <c:dLbl>
              <c:idx val="1"/>
              <c:layout>
                <c:manualLayout>
                  <c:x val="2.6524511990750257E-2"/>
                  <c:y val="-2.2271230620522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89-44C0-BD9F-5E48C194C033}"/>
                </c:ext>
              </c:extLst>
            </c:dLbl>
            <c:dLbl>
              <c:idx val="2"/>
              <c:layout>
                <c:manualLayout>
                  <c:x val="2.1219609592600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89-44C0-BD9F-5E48C194C03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122</c:v>
                </c:pt>
                <c:pt idx="1">
                  <c:v>25</c:v>
                </c:pt>
                <c:pt idx="2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C89-44C0-BD9F-5E48C194C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936448"/>
        <c:axId val="30939392"/>
        <c:axId val="0"/>
      </c:bar3DChart>
      <c:catAx>
        <c:axId val="30936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939392"/>
        <c:crosses val="autoZero"/>
        <c:auto val="1"/>
        <c:lblAlgn val="ctr"/>
        <c:lblOffset val="100"/>
        <c:noMultiLvlLbl val="0"/>
      </c:catAx>
      <c:valAx>
        <c:axId val="309393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0936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09339969891549"/>
          <c:y val="0.24001547412118079"/>
          <c:w val="0.15899189310663439"/>
          <c:h val="0.114632654464136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По порталу БГ</a:t>
            </a:r>
          </a:p>
        </c:rich>
      </c:tx>
      <c:layout>
        <c:manualLayout>
          <c:xMode val="edge"/>
          <c:yMode val="edge"/>
          <c:x val="8.954560256506601E-2"/>
          <c:y val="5.755138317964670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порталу БГ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589259942232064E-2"/>
                  <c:y val="-0.201060993222975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C8-4BAA-8005-6E046F98101E}"/>
                </c:ext>
              </c:extLst>
            </c:dLbl>
            <c:dLbl>
              <c:idx val="1"/>
              <c:layout>
                <c:manualLayout>
                  <c:x val="3.976603792490168E-2"/>
                  <c:y val="-0.126985890456615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C8-4BAA-8005-6E046F98101E}"/>
                </c:ext>
              </c:extLst>
            </c:dLbl>
            <c:spPr>
              <a:solidFill>
                <a:srgbClr val="0070C0"/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1192</c:v>
                </c:pt>
                <c:pt idx="1">
                  <c:v>1221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C8-4BAA-8005-6E046F981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5282944"/>
        <c:axId val="35284480"/>
        <c:axId val="0"/>
      </c:bar3DChart>
      <c:catAx>
        <c:axId val="35282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284480"/>
        <c:crosses val="autoZero"/>
        <c:auto val="1"/>
        <c:lblAlgn val="ctr"/>
        <c:lblOffset val="100"/>
        <c:noMultiLvlLbl val="0"/>
      </c:catAx>
      <c:valAx>
        <c:axId val="3528448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5282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экстренным направлениям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0155525475475505E-2"/>
                  <c:y val="-2.0558002936857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30-46D0-AD4E-AB58ABEC6AD3}"/>
                </c:ext>
              </c:extLst>
            </c:dLbl>
            <c:dLbl>
              <c:idx val="1"/>
              <c:layout>
                <c:manualLayout>
                  <c:x val="2.2849932319819841E-2"/>
                  <c:y val="-2.349486049926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30-46D0-AD4E-AB58ABEC6AD3}"/>
                </c:ext>
              </c:extLst>
            </c:dLbl>
            <c:spPr>
              <a:solidFill>
                <a:srgbClr val="FF000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19957</c:v>
                </c:pt>
                <c:pt idx="1">
                  <c:v>20746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A30-46D0-AD4E-AB58ABEC6AD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самообращения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233288213213259E-2"/>
                  <c:y val="-5.3841766659467811E-17"/>
                </c:manualLayout>
              </c:layout>
              <c:spPr>
                <a:solidFill>
                  <a:schemeClr val="accent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30-46D0-AD4E-AB58ABEC6AD3}"/>
                </c:ext>
              </c:extLst>
            </c:dLbl>
            <c:dLbl>
              <c:idx val="1"/>
              <c:layout>
                <c:manualLayout>
                  <c:x val="2.2849932319819841E-2"/>
                  <c:y val="-5.8737151248164461E-3"/>
                </c:manualLayout>
              </c:layout>
              <c:spPr>
                <a:solidFill>
                  <a:schemeClr val="accent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30-46D0-AD4E-AB58ABEC6AD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9620</c:v>
                </c:pt>
                <c:pt idx="1">
                  <c:v>12650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A30-46D0-AD4E-AB58ABEC6AD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 травмпункт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31105095095101E-2"/>
                  <c:y val="0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30-46D0-AD4E-AB58ABEC6AD3}"/>
                </c:ext>
              </c:extLst>
            </c:dLbl>
            <c:dLbl>
              <c:idx val="1"/>
              <c:layout>
                <c:manualLayout>
                  <c:x val="2.2849932319819841E-2"/>
                  <c:y val="0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30-46D0-AD4E-AB58ABEC6AD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18517</c:v>
                </c:pt>
                <c:pt idx="1">
                  <c:v>20868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A30-46D0-AD4E-AB58ABEC6A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4974720"/>
        <c:axId val="34984704"/>
        <c:axId val="0"/>
      </c:bar3DChart>
      <c:catAx>
        <c:axId val="34974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984704"/>
        <c:crosses val="autoZero"/>
        <c:auto val="1"/>
        <c:lblAlgn val="ctr"/>
        <c:lblOffset val="100"/>
        <c:noMultiLvlLbl val="0"/>
      </c:catAx>
      <c:valAx>
        <c:axId val="3498470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4974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930051819168477"/>
          <c:y val="0.21274549932359776"/>
          <c:w val="0.35069948180831528"/>
          <c:h val="0.574509001352804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госпитализировано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888E-2"/>
                  <c:y val="-2.349486049926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8B-4776-B82F-0D620F6EA64A}"/>
                </c:ext>
              </c:extLst>
            </c:dLbl>
            <c:dLbl>
              <c:idx val="1"/>
              <c:layout>
                <c:manualLayout>
                  <c:x val="7.7160493827161062E-3"/>
                  <c:y val="-3.5242290748898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8B-4776-B82F-0D620F6EA6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949</c:v>
                </c:pt>
                <c:pt idx="1">
                  <c:v>869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8B-4776-B82F-0D620F6EA64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отказано в госпитализации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2345679012345678E-2"/>
                  <c:y val="-3.5242290748898682E-2"/>
                </c:manualLayout>
              </c:layout>
              <c:spPr>
                <a:noFill/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b="1">
                      <a:ln>
                        <a:solidFill>
                          <a:schemeClr val="bg1"/>
                        </a:solidFill>
                      </a:ln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8B-4776-B82F-0D620F6EA64A}"/>
                </c:ext>
              </c:extLst>
            </c:dLbl>
            <c:dLbl>
              <c:idx val="1"/>
              <c:layout>
                <c:manualLayout>
                  <c:x val="1.2345679012345678E-2"/>
                  <c:y val="-4.9926578560939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8B-4776-B82F-0D620F6EA64A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238</c:v>
                </c:pt>
                <c:pt idx="1">
                  <c:v>302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B8B-4776-B82F-0D620F6EA6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3719680"/>
        <c:axId val="43721472"/>
        <c:axId val="0"/>
      </c:bar3DChart>
      <c:catAx>
        <c:axId val="43719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3721472"/>
        <c:crosses val="autoZero"/>
        <c:auto val="1"/>
        <c:lblAlgn val="ctr"/>
        <c:lblOffset val="100"/>
        <c:noMultiLvlLbl val="0"/>
      </c:catAx>
      <c:valAx>
        <c:axId val="437214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43719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519830854476519"/>
          <c:y val="0.20493045197544141"/>
          <c:w val="0.26554243219597551"/>
          <c:h val="0.267084764184212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Количество</a:t>
            </a:r>
            <a:r>
              <a:rPr lang="ru-RU" sz="2800" b="1" cap="none" spc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госпитализации в диагностическую палату </a:t>
            </a:r>
          </a:p>
          <a:p>
            <a:pPr>
              <a:defRPr/>
            </a:pPr>
            <a:r>
              <a:rPr lang="ru-RU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(Всего 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2022 </a:t>
            </a:r>
            <a:r>
              <a:rPr lang="ru-RU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год 1 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032, 2021 </a:t>
            </a:r>
            <a:r>
              <a:rPr lang="ru-RU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году 1 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116)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c:rich>
      </c:tx>
      <c:layout>
        <c:manualLayout>
          <c:xMode val="edge"/>
          <c:yMode val="edge"/>
          <c:x val="1.8207100746710166E-2"/>
          <c:y val="9.798294016714191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604062963193792E-2"/>
          <c:y val="0.27803484797985412"/>
          <c:w val="0.68009493976730684"/>
          <c:h val="0.721388672863508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госпитализации в диагностическую палату</c:v>
                </c:pt>
              </c:strCache>
            </c:strRef>
          </c:tx>
          <c:explosion val="39"/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E51-4AD0-AC78-99779F24A4FF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E51-4AD0-AC78-99779F24A4FF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E51-4AD0-AC78-99779F24A4FF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E51-4AD0-AC78-99779F24A4FF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E51-4AD0-AC78-99779F24A4FF}"/>
              </c:ext>
            </c:extLst>
          </c:dPt>
          <c:dPt>
            <c:idx val="7"/>
            <c:bubble3D val="0"/>
            <c:spPr>
              <a:solidFill>
                <a:schemeClr val="tx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E51-4AD0-AC78-99779F24A4FF}"/>
              </c:ext>
            </c:extLst>
          </c:dPt>
          <c:dPt>
            <c:idx val="8"/>
            <c:bubble3D val="0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E51-4AD0-AC78-99779F24A4FF}"/>
              </c:ext>
            </c:extLst>
          </c:dPt>
          <c:dPt>
            <c:idx val="9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E51-4AD0-AC78-99779F24A4FF}"/>
              </c:ext>
            </c:extLst>
          </c:dPt>
          <c:dLbls>
            <c:dLbl>
              <c:idx val="0"/>
              <c:layout>
                <c:manualLayout>
                  <c:x val="-4.6675030687647175E-2"/>
                  <c:y val="-4.1728542507622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E51-4AD0-AC78-99779F24A4FF}"/>
                </c:ext>
              </c:extLst>
            </c:dLbl>
            <c:dLbl>
              <c:idx val="1"/>
              <c:layout>
                <c:manualLayout>
                  <c:x val="-2.8380992897808102E-3"/>
                  <c:y val="-5.3328951104198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51-4AD0-AC78-99779F24A4FF}"/>
                </c:ext>
              </c:extLst>
            </c:dLbl>
            <c:dLbl>
              <c:idx val="3"/>
              <c:layout>
                <c:manualLayout>
                  <c:x val="4.014910719043864E-2"/>
                  <c:y val="-6.187074892913133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230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E51-4AD0-AC78-99779F24A4FF}"/>
                </c:ext>
              </c:extLst>
            </c:dLbl>
            <c:dLbl>
              <c:idx val="5"/>
              <c:layout>
                <c:manualLayout>
                  <c:x val="3.5979290467274189E-2"/>
                  <c:y val="-1.5680047895912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51-4AD0-AC78-99779F24A4FF}"/>
                </c:ext>
              </c:extLst>
            </c:dLbl>
            <c:dLbl>
              <c:idx val="6"/>
              <c:layout>
                <c:manualLayout>
                  <c:x val="-6.6046184570278102E-3"/>
                  <c:y val="2.3511430828673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51-4AD0-AC78-99779F24A4FF}"/>
                </c:ext>
              </c:extLst>
            </c:dLbl>
            <c:dLbl>
              <c:idx val="8"/>
              <c:layout>
                <c:manualLayout>
                  <c:x val="3.319888576066074E-2"/>
                  <c:y val="3.3601359108247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51-4AD0-AC78-99779F24A4F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инсультное</c:v>
                </c:pt>
                <c:pt idx="1">
                  <c:v>хирургическое</c:v>
                </c:pt>
                <c:pt idx="2">
                  <c:v>челюстно-лицевая хирургия</c:v>
                </c:pt>
                <c:pt idx="3">
                  <c:v>неврологическое</c:v>
                </c:pt>
                <c:pt idx="4">
                  <c:v>терапевтическое</c:v>
                </c:pt>
                <c:pt idx="5">
                  <c:v>кардиологическое</c:v>
                </c:pt>
                <c:pt idx="6">
                  <c:v>гинекологическое</c:v>
                </c:pt>
                <c:pt idx="7">
                  <c:v>травматологическое</c:v>
                </c:pt>
                <c:pt idx="8">
                  <c:v>нейрохирургия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414</c:v>
                </c:pt>
                <c:pt idx="1">
                  <c:v>255</c:v>
                </c:pt>
                <c:pt idx="2">
                  <c:v>1</c:v>
                </c:pt>
                <c:pt idx="3">
                  <c:v>198</c:v>
                </c:pt>
                <c:pt idx="4">
                  <c:v>12</c:v>
                </c:pt>
                <c:pt idx="5">
                  <c:v>118</c:v>
                </c:pt>
                <c:pt idx="6">
                  <c:v>24</c:v>
                </c:pt>
                <c:pt idx="7">
                  <c:v>6</c:v>
                </c:pt>
                <c:pt idx="8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3E51-4AD0-AC78-99779F24A4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772735278735964"/>
          <c:y val="0.14414158064069979"/>
          <c:w val="0.29393933646035714"/>
          <c:h val="0.855858419359300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cap="none" spc="0" baseline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+mn-lt"/>
                <a:ea typeface="+mn-ea"/>
                <a:cs typeface="+mn-cs"/>
              </a:defRPr>
            </a:pPr>
            <a:r>
              <a:rPr lang="ru-RU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Исходы госпитализации в диагностическую палату </a:t>
            </a:r>
            <a:r>
              <a:rPr lang="ru-RU" sz="2000" b="1" i="0" baseline="0" dirty="0">
                <a:effectLst/>
              </a:rPr>
              <a:t>(Всего </a:t>
            </a:r>
            <a:r>
              <a:rPr lang="ru-RU" sz="2000" b="1" i="0" baseline="0" dirty="0" smtClean="0">
                <a:effectLst/>
              </a:rPr>
              <a:t>1 032)</a:t>
            </a:r>
            <a:endParaRPr lang="ru-RU" sz="20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cap="none" spc="0" baseline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+mn-lt"/>
                <a:ea typeface="+mn-ea"/>
                <a:cs typeface="+mn-cs"/>
              </a:defRPr>
            </a:pP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исходы госпитализации в диагностическую палату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F35-4484-B16A-0F390685732F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F35-4484-B16A-0F390685732F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F35-4484-B16A-0F390685732F}"/>
              </c:ext>
            </c:extLst>
          </c:dPt>
          <c:dLbls>
            <c:dLbl>
              <c:idx val="0"/>
              <c:layout>
                <c:manualLayout>
                  <c:x val="-2.9985053951589385E-2"/>
                  <c:y val="-2.6995656670656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35-4484-B16A-0F390685732F}"/>
                </c:ext>
              </c:extLst>
            </c:dLbl>
            <c:dLbl>
              <c:idx val="2"/>
              <c:layout>
                <c:manualLayout>
                  <c:x val="-1.2270098182171674E-2"/>
                  <c:y val="-2.6176751625263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35-4484-B16A-0F390685732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госпитализированы в круглосуточный стационар</c:v>
                </c:pt>
                <c:pt idx="1">
                  <c:v>направлены на амбулаторное лечение</c:v>
                </c:pt>
                <c:pt idx="2">
                  <c:v>самоотказы</c:v>
                </c:pt>
                <c:pt idx="3">
                  <c:v>направлены в др МО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281</c:v>
                </c:pt>
                <c:pt idx="1">
                  <c:v>723</c:v>
                </c:pt>
                <c:pt idx="2">
                  <c:v>25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F35-4484-B16A-0F39068573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16832"/>
            <a:ext cx="8640960" cy="1470025"/>
          </a:xfrm>
        </p:spPr>
        <p:txBody>
          <a:bodyPr/>
          <a:lstStyle/>
          <a:p>
            <a:pPr algn="ctr"/>
            <a:r>
              <a:rPr lang="ru-RU" b="1" dirty="0"/>
              <a:t>Отчет о деятельности </a:t>
            </a:r>
            <a:br>
              <a:rPr lang="ru-RU" b="1" dirty="0"/>
            </a:br>
            <a:r>
              <a:rPr lang="ru-RU" b="1" dirty="0"/>
              <a:t>ГКП </a:t>
            </a:r>
            <a:r>
              <a:rPr lang="ru-RU" b="1" dirty="0" smtClean="0"/>
              <a:t>МОБ </a:t>
            </a:r>
            <a:r>
              <a:rPr lang="ru-RU" b="1" dirty="0"/>
              <a:t>на ПХВ за </a:t>
            </a:r>
            <a:r>
              <a:rPr lang="ru-RU" b="1" dirty="0" smtClean="0"/>
              <a:t>2022г</a:t>
            </a:r>
            <a:r>
              <a:rPr lang="ru-RU" b="1" dirty="0"/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91000" y="4221088"/>
            <a:ext cx="4413448" cy="1752600"/>
          </a:xfrm>
        </p:spPr>
        <p:txBody>
          <a:bodyPr/>
          <a:lstStyle/>
          <a:p>
            <a:pPr algn="r"/>
            <a:r>
              <a:rPr lang="ru-RU" b="1" dirty="0"/>
              <a:t>Главный </a:t>
            </a:r>
            <a:r>
              <a:rPr lang="ru-RU" b="1" dirty="0" smtClean="0"/>
              <a:t>врач: </a:t>
            </a:r>
            <a:r>
              <a:rPr lang="ru-RU" b="1" dirty="0" err="1"/>
              <a:t>Капанов</a:t>
            </a:r>
            <a:r>
              <a:rPr lang="ru-RU" b="1" dirty="0"/>
              <a:t> С.Т.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7104790"/>
              </p:ext>
            </p:extLst>
          </p:nvPr>
        </p:nvGraphicFramePr>
        <p:xfrm>
          <a:off x="179512" y="116632"/>
          <a:ext cx="8856984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10193097"/>
              </p:ext>
            </p:extLst>
          </p:nvPr>
        </p:nvGraphicFramePr>
        <p:xfrm>
          <a:off x="-33784" y="6453336"/>
          <a:ext cx="9177784" cy="422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3144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359472"/>
              </p:ext>
            </p:extLst>
          </p:nvPr>
        </p:nvGraphicFramePr>
        <p:xfrm>
          <a:off x="457200" y="476672"/>
          <a:ext cx="8229600" cy="6097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1382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Сравнительный анализ летальности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117945"/>
              </p:ext>
            </p:extLst>
          </p:nvPr>
        </p:nvGraphicFramePr>
        <p:xfrm>
          <a:off x="107504" y="980728"/>
          <a:ext cx="8820473" cy="56986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104"/>
                <a:gridCol w="12961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27585"/>
              </a:tblGrid>
              <a:tr h="407047">
                <a:tc>
                  <a:txBody>
                    <a:bodyPr/>
                    <a:lstStyle/>
                    <a:p>
                      <a:r>
                        <a:rPr lang="ru-RU" sz="1800" dirty="0"/>
                        <a:t>Отделения</a:t>
                      </a:r>
                      <a:endParaRPr lang="ru-RU" sz="1800" b="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2021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2022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поступило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Умерло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Лет/</a:t>
                      </a:r>
                      <a:r>
                        <a:rPr lang="ru-RU" sz="1800" dirty="0" err="1" smtClean="0"/>
                        <a:t>ть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поступило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/>
                        <a:t>Умерл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Лет/т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Кардиологическое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1013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48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4,5%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1134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44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3,5%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Терапевтическое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1019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83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6,9%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1260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91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6,1%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Инсультное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1055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122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11,8%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990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132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13,5%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Неврологическое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623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1,1%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675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0,7%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Нейрохирургическое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1613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38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2,3%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1489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47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3,0%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Травматологическое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1587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18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1,0%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2383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35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1,4%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 err="1" smtClean="0"/>
                        <a:t>Политравма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376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28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5,8%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0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0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0%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Хирургическое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2471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93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3,7%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2531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79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3,1%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Гинекологическое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1655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1417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0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0%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 err="1" smtClean="0"/>
                        <a:t>Паллиатив.помощь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215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35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18,0%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203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28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12,5%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ЧЛХО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708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0,1%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625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0,5%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Итого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12335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473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3,6%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13303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464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3,4%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314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66800"/>
          </a:xfrm>
        </p:spPr>
        <p:txBody>
          <a:bodyPr/>
          <a:lstStyle/>
          <a:p>
            <a:pPr algn="ctr"/>
            <a:r>
              <a:rPr lang="ru-RU" dirty="0"/>
              <a:t>Анализ летальности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1196752"/>
            <a:ext cx="9108504" cy="547260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1800" dirty="0" smtClean="0"/>
              <a:t>	За </a:t>
            </a:r>
            <a:r>
              <a:rPr lang="ru-RU" sz="1800" dirty="0"/>
              <a:t>отчетный период умерло 464 больных (2021 г. – 473). Общая летальность по больнице составила 3,4% (2021г. – 3,6%). </a:t>
            </a:r>
            <a:r>
              <a:rPr lang="ru-RU" sz="1800" dirty="0" err="1"/>
              <a:t>Досуточная</a:t>
            </a:r>
            <a:r>
              <a:rPr lang="ru-RU" sz="1800" dirty="0"/>
              <a:t> летальность по больнице составила 145 -31,25%, (2021 г: 152 -32,1%).</a:t>
            </a:r>
          </a:p>
          <a:p>
            <a:pPr marL="109728" indent="0">
              <a:buNone/>
            </a:pPr>
            <a:r>
              <a:rPr lang="ru-RU" sz="1800" dirty="0" smtClean="0"/>
              <a:t>	При </a:t>
            </a:r>
            <a:r>
              <a:rPr lang="ru-RU" sz="1800" dirty="0"/>
              <a:t>анализе структуры летальности по классам заболеваний, отмечаем, что основная летальность приходится на болезни системы кровообращения – умерло -189 (2021-193), на 4 больных меньше, чем в 2021 году. </a:t>
            </a:r>
          </a:p>
          <a:p>
            <a:pPr marL="109728" indent="0">
              <a:buNone/>
            </a:pPr>
            <a:r>
              <a:rPr lang="ru-RU" sz="1800" dirty="0"/>
              <a:t>	От инфаркта миокарда умерло – 9 – </a:t>
            </a:r>
            <a:r>
              <a:rPr lang="ru-RU" sz="1800" dirty="0" smtClean="0"/>
              <a:t>4,46% </a:t>
            </a:r>
            <a:r>
              <a:rPr lang="ru-RU" sz="1800" dirty="0"/>
              <a:t>(2021 г. – 9 – 6,25% ) Республиканский показатель – 7,03% (показатель за 9 месяцев) . Нарушения мозгового кровообращения </a:t>
            </a:r>
            <a:r>
              <a:rPr lang="ru-RU" sz="1800" dirty="0" smtClean="0"/>
              <a:t>–132– 13,5% </a:t>
            </a:r>
            <a:r>
              <a:rPr lang="ru-RU" sz="1800" dirty="0"/>
              <a:t>(2021 г. – </a:t>
            </a:r>
            <a:r>
              <a:rPr lang="ru-RU" sz="1800" dirty="0" smtClean="0"/>
              <a:t>122– 11,8% </a:t>
            </a:r>
            <a:r>
              <a:rPr lang="ru-RU" sz="1800" dirty="0"/>
              <a:t>). Республиканский показатель – 16,0%  (показатель за 11 месяцев).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 smtClean="0"/>
              <a:t>На </a:t>
            </a:r>
            <a:r>
              <a:rPr lang="ru-RU" sz="1800" dirty="0"/>
              <a:t>1 месте –БСК 189, что составило 40,7%. в 2021 году смертность от БСК составила 193 случаев (40,8%). </a:t>
            </a:r>
            <a:endParaRPr lang="ru-RU" sz="1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 smtClean="0"/>
              <a:t>На </a:t>
            </a:r>
            <a:r>
              <a:rPr lang="ru-RU" sz="1800" dirty="0"/>
              <a:t>2 месте - травмы и отравления: умерло – 95, что составило 20,5%. В 2021 году умерло 83 больных, что составило 17,5 %  и это на 12 случаев больше. </a:t>
            </a:r>
            <a:endParaRPr lang="ru-RU" sz="1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 smtClean="0"/>
              <a:t>На </a:t>
            </a:r>
            <a:r>
              <a:rPr lang="ru-RU" sz="1800" dirty="0"/>
              <a:t>3 месте –болезни органов пищеварения, умерло – 73 составило 15,7%.  В 2021 году 99 случаев – 20,9</a:t>
            </a:r>
            <a:r>
              <a:rPr lang="ru-RU" sz="1800" dirty="0" smtClean="0"/>
              <a:t>%. </a:t>
            </a:r>
            <a:r>
              <a:rPr lang="ru-RU" sz="1800" dirty="0"/>
              <a:t>	</a:t>
            </a:r>
            <a:endParaRPr lang="ru-RU" sz="1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 smtClean="0"/>
              <a:t>Прочие </a:t>
            </a:r>
            <a:r>
              <a:rPr lang="ru-RU" sz="1800" dirty="0"/>
              <a:t>– 107, что составило 23%; от прочей патологии в 2021 году умерло 98 пациентов (20,7%).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73616" cy="10668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Анализ случаев, подлежащих экспертизе качества медицинских услуг:</a:t>
            </a:r>
            <a:br>
              <a:rPr lang="ru-RU" sz="1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1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533388"/>
              </p:ext>
            </p:extLst>
          </p:nvPr>
        </p:nvGraphicFramePr>
        <p:xfrm>
          <a:off x="395534" y="1412779"/>
          <a:ext cx="8034118" cy="464538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589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56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933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№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Случаи, подлежащие экспертизе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на уровне стационара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2021г.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2022г</a:t>
                      </a:r>
                      <a:r>
                        <a:rPr lang="ru-RU" sz="2000" dirty="0"/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1.</a:t>
                      </a:r>
                      <a:endParaRPr lang="ru-RU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ru-RU" sz="2000" dirty="0"/>
                        <a:t>Случаи летальных исходов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473/3,6%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464/3,4%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2.</a:t>
                      </a:r>
                      <a:endParaRPr lang="ru-RU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 ВБИ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1/ 0,05%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Случаи повторной госпитализации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15/0,1%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11/0,08%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4. </a:t>
                      </a:r>
                      <a:endParaRPr lang="ru-RU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 осложнений течения заболеваний, в том числе послеоперационных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9/0,1%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4/0,05%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5.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 расхождения клинического и патологоанатомического диагнозов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1/0,5%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1/0,5%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6. 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Случаи, сопровождающиеся частично обоснованными жалобами пациентов или их родственников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Необоснованная госпитализация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0,8%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913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7200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Государственный заказ на медицинские услуги за </a:t>
            </a:r>
            <a:r>
              <a:rPr lang="ru-RU" sz="2000" b="1" dirty="0" smtClean="0"/>
              <a:t>2022 </a:t>
            </a:r>
            <a:r>
              <a:rPr lang="ru-RU" sz="2000" b="1" dirty="0"/>
              <a:t>г.</a:t>
            </a:r>
            <a:r>
              <a:rPr lang="ru-RU" sz="2000" b="1" i="1" dirty="0"/>
              <a:t> (</a:t>
            </a:r>
            <a:r>
              <a:rPr lang="ru-RU" sz="2000" b="1" dirty="0"/>
              <a:t>в тенге)</a:t>
            </a: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642660"/>
              </p:ext>
            </p:extLst>
          </p:nvPr>
        </p:nvGraphicFramePr>
        <p:xfrm>
          <a:off x="539552" y="1124744"/>
          <a:ext cx="8280921" cy="3900331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3095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43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178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649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08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Наименование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Предъявлено по счет - реестру  в тенге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Принято к оплате по счет -реестру  в тенге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Финансирование           в тенге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4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Оказание стационарной медицинской помощи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3 487 624 754,83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3 388 396 475,98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3 388 396 475,98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04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Консультативно-диагностические услуги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135 408 788,13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125 624 292,45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125 624 292,45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5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3 623 033 542,96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3 514 020 868,43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3 514 020 868,43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Случаи прошедшие </a:t>
            </a:r>
            <a:r>
              <a:rPr lang="ru-RU" sz="3200" b="1" dirty="0"/>
              <a:t>экспертизу объема и качества </a:t>
            </a:r>
            <a:r>
              <a:rPr lang="ru-RU" sz="3200" b="1" dirty="0" smtClean="0"/>
              <a:t>по </a:t>
            </a:r>
            <a:r>
              <a:rPr lang="ru-RU" sz="3200" b="1" dirty="0"/>
              <a:t>подтвержденным дефектам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004525"/>
              </p:ext>
            </p:extLst>
          </p:nvPr>
        </p:nvGraphicFramePr>
        <p:xfrm>
          <a:off x="971600" y="1988840"/>
          <a:ext cx="7200798" cy="426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1024"/>
                <a:gridCol w="1919260"/>
                <a:gridCol w="2000514"/>
              </a:tblGrid>
              <a:tr h="149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Отделение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Сумма снятия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2021г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2022г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Хирургия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7 631 931,03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3 687 293,81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Кардиология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920 450,66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1 711 295,93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МПО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2 851 845,09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1 684 443,00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Травматология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1 457 271,26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3 567 970,56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Гинекология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2 362 642,43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2 934 764,24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Нейрохирургия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2 647 855,86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599 772,01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Инсультный центр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1 255 368,17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468 314,31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Неврология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1 567 240,96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632 023,67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Политравма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292 473,89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-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Паллиативная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помощь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9095,84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35 473,79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ЧЛХО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307 593,62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113 572,29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Всего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21 303 768,81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15 434 923,61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861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 линейной шкале за превышение плановой суммы договора снято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459043"/>
              </p:ext>
            </p:extLst>
          </p:nvPr>
        </p:nvGraphicFramePr>
        <p:xfrm>
          <a:off x="1259633" y="2924944"/>
          <a:ext cx="6456039" cy="1731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013"/>
                <a:gridCol w="2152013"/>
                <a:gridCol w="2152013"/>
              </a:tblGrid>
              <a:tr h="80809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Источник финансирования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2021 год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11</a:t>
                      </a:r>
                      <a:r>
                        <a:rPr lang="ru-RU" sz="2000" baseline="0" dirty="0" smtClean="0"/>
                        <a:t> месяцев 2022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177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ОСМС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240 298,35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4 169 626,65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177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ГОБМП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914 957,78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4 523 247,76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75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316178"/>
              </p:ext>
            </p:extLst>
          </p:nvPr>
        </p:nvGraphicFramePr>
        <p:xfrm>
          <a:off x="107504" y="764704"/>
          <a:ext cx="8784975" cy="4938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154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34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19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5351">
                <a:tc gridSpan="4">
                  <a:txBody>
                    <a:bodyPr/>
                    <a:lstStyle/>
                    <a:p>
                      <a:pPr algn="ctr"/>
                      <a:r>
                        <a:rPr kumimoji="0" lang="en-US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Расходы</a:t>
                      </a:r>
                      <a:r>
                        <a:rPr kumimoji="0"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</a:t>
                      </a:r>
                      <a:r>
                        <a:rPr kumimoji="0"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бюджетным</a:t>
                      </a:r>
                      <a:r>
                        <a:rPr kumimoji="0"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программам</a:t>
                      </a:r>
                      <a:r>
                        <a:rPr kumimoji="0"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ФСМС  (</a:t>
                      </a: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СМП,ВТМУ,КДУ</a:t>
                      </a: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5351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+mn-lt"/>
                        </a:rPr>
                        <a:t>№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+mn-lt"/>
                        </a:rPr>
                        <a:t>Наименование 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+mn-lt"/>
                        </a:rPr>
                        <a:t>Сумма расходов в тыс</a:t>
                      </a:r>
                      <a:r>
                        <a:rPr lang="en-US" sz="1800" b="1" dirty="0">
                          <a:latin typeface="+mn-lt"/>
                        </a:rPr>
                        <a:t>.</a:t>
                      </a:r>
                      <a:r>
                        <a:rPr lang="kk-KZ" sz="1800" b="1" dirty="0">
                          <a:latin typeface="+mn-lt"/>
                        </a:rPr>
                        <a:t>тенге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+mn-lt"/>
                        </a:rPr>
                        <a:t>В </a:t>
                      </a:r>
                      <a:r>
                        <a:rPr lang="en-US" sz="1800" b="1" dirty="0">
                          <a:latin typeface="+mn-lt"/>
                        </a:rPr>
                        <a:t>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 заработную плату с отчислениями, командировочные расходы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2 049 838,44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58,33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4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 коммунальные услуги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139 404,31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3,97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Медикаменты и изделия медицинского назначение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1 044 388,67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29,71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4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Продукты питания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64 920,31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1,85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2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Приобретение прочих товаров                      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канц.товары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хоз.товары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моющие средства, мягкий, твердый инвентарь)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86 973,22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2,48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4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Прочие расходы </a:t>
                      </a:r>
                      <a:r>
                        <a:rPr lang="ru-RU" sz="18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 услуги ТБО, утилизация, пеня, тех.обслуживание и.д)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128 495,82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3,66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4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Итого 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kk-KZ" sz="18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514 020,77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100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490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568952" cy="72008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Структура доходов по платным услугам за </a:t>
            </a:r>
            <a:r>
              <a:rPr lang="ru-RU" sz="2800" b="1" dirty="0" smtClean="0">
                <a:solidFill>
                  <a:schemeClr val="tx1"/>
                </a:solidFill>
              </a:rPr>
              <a:t>2022г</a:t>
            </a:r>
            <a:r>
              <a:rPr lang="ru-RU" sz="2800" b="1" dirty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683666"/>
              </p:ext>
            </p:extLst>
          </p:nvPr>
        </p:nvGraphicFramePr>
        <p:xfrm>
          <a:off x="251520" y="1700810"/>
          <a:ext cx="8496944" cy="350862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1125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85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</a:rPr>
                        <a:t>Виды  доходов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2021г.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2022г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Стационарные услуги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22 656,8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+mn-lt"/>
                        </a:rPr>
                        <a:t>37 912,02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Поликлинические услуги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6 850,47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+mn-lt"/>
                        </a:rPr>
                        <a:t>10 064,22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05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Лабораторные исследование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77,2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+mn-lt"/>
                        </a:rPr>
                        <a:t>44,29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9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Немедицинские услуги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(в </a:t>
                      </a:r>
                      <a:r>
                        <a:rPr lang="ru-RU" sz="2000" dirty="0" err="1">
                          <a:latin typeface="+mn-lt"/>
                        </a:rPr>
                        <a:t>т.ч</a:t>
                      </a:r>
                      <a:r>
                        <a:rPr lang="ru-RU" sz="2000">
                          <a:latin typeface="+mn-lt"/>
                        </a:rPr>
                        <a:t>. платная столовая и </a:t>
                      </a:r>
                      <a:r>
                        <a:rPr lang="ru-RU" sz="2000" dirty="0">
                          <a:latin typeface="+mn-lt"/>
                        </a:rPr>
                        <a:t>др.)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14 412,93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+mn-lt"/>
                        </a:rPr>
                        <a:t>13 767,55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Лучевая диагностика 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1 301,3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+mn-lt"/>
                        </a:rPr>
                        <a:t>3 077,36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Стоматологический кабинет</a:t>
                      </a:r>
                      <a:endParaRPr lang="ru-RU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11 802,9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+mn-lt"/>
                        </a:rPr>
                        <a:t>16 346,52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Функциональная диагностика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2 679,5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+mn-lt"/>
                        </a:rPr>
                        <a:t>5 873,83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39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Итого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59 781,1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+mn-lt"/>
                        </a:rPr>
                        <a:t>87 085,79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92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2646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2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ru-RU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ГКП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МОБ </a:t>
            </a:r>
            <a:r>
              <a:rPr lang="ru-RU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ПХВ:</a:t>
            </a:r>
          </a:p>
          <a:p>
            <a:pPr marL="45720" indent="0" algn="ctr">
              <a:buNone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клинических отделений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(ИТАР,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кардиоБИТ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нейроБИТ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Отделение лучевой диагностики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Отделение функциональной диагностики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Клинико-диагностическая лаборатория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Операционный блок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Аптека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 телемедицины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цифровизации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Служба поддержки пациентов и внутреннего контроля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- 6 кафедр ЗКГМУ им.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М.Оспанова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база Медицинского колледжа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510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47248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Структура расходов по платным услугам за </a:t>
            </a:r>
            <a:r>
              <a:rPr lang="ru-RU" sz="2400" b="1" dirty="0" smtClean="0">
                <a:solidFill>
                  <a:schemeClr val="tx1"/>
                </a:solidFill>
              </a:rPr>
              <a:t>2022г</a:t>
            </a:r>
            <a:r>
              <a:rPr lang="ru-RU" sz="2400" b="1" dirty="0">
                <a:solidFill>
                  <a:schemeClr val="tx1"/>
                </a:solidFill>
              </a:rPr>
              <a:t>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464269"/>
              </p:ext>
            </p:extLst>
          </p:nvPr>
        </p:nvGraphicFramePr>
        <p:xfrm>
          <a:off x="323528" y="1772814"/>
          <a:ext cx="8208911" cy="245628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1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64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Виды расходов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2021г.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/>
                        <a:t>2022г</a:t>
                      </a:r>
                      <a:r>
                        <a:rPr lang="ru-RU" sz="2400" b="1" dirty="0"/>
                        <a:t>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7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Заработная плата сотрудников МППО,</a:t>
                      </a:r>
                      <a:r>
                        <a:rPr lang="ru-RU" sz="2400" baseline="0" dirty="0"/>
                        <a:t> платная поликлиника.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51 600,7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78 398,58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7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Лекарственное обеспечение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4 979,6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11 654,98 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Питание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3 200,8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7</a:t>
                      </a:r>
                      <a:r>
                        <a:rPr lang="ru-RU" sz="2400" baseline="0" dirty="0" smtClean="0"/>
                        <a:t> 895,31</a:t>
                      </a:r>
                      <a:endParaRPr lang="ru-RU" sz="24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2968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altLang="ru-RU" sz="2800" b="1" dirty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Оборудование, приобретенное больницей за счет средств ФСМС</a:t>
            </a:r>
            <a:r>
              <a:rPr lang="ru-RU" altLang="ru-RU" sz="2800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ru-RU" altLang="ru-RU" sz="2800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720473"/>
              </p:ext>
            </p:extLst>
          </p:nvPr>
        </p:nvGraphicFramePr>
        <p:xfrm>
          <a:off x="323528" y="1196752"/>
          <a:ext cx="7992888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706"/>
                <a:gridCol w="3570352"/>
                <a:gridCol w="705255"/>
                <a:gridCol w="1704366"/>
                <a:gridCol w="1616209"/>
              </a:tblGrid>
              <a:tr h="380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Наименование оборудовании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Кол-во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Цена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Сумма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0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1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Установка для получения очищенной воды (лаборатория)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1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3 380 000,00               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3 380 000,00    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2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Плата UMAS для КТ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1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2 774 800,00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2 774 800,00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3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Отсасыватель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6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109 000,00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654 000,00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4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Стерилизатор паровой ГК-100-3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2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3 500 000,00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7 000 000,00   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0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5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Компьютер офисный универсальный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2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386 064,00                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772 128,00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 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Итого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 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14 580 928,00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395536" y="4417707"/>
            <a:ext cx="8229600" cy="10668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Оборудование, приобретенное больницей за счет местного бюджета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893452"/>
              </p:ext>
            </p:extLst>
          </p:nvPr>
        </p:nvGraphicFramePr>
        <p:xfrm>
          <a:off x="369876" y="5301208"/>
          <a:ext cx="8280920" cy="1121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179"/>
                <a:gridCol w="3716173"/>
                <a:gridCol w="731530"/>
                <a:gridCol w="1609366"/>
                <a:gridCol w="1755672"/>
              </a:tblGrid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№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Наименование оборудовании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</a:rPr>
                        <a:t>Кол-во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</a:rPr>
                        <a:t>Цена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</a:rPr>
                        <a:t>Сумма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</a:rPr>
                        <a:t>    1   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Рентгеновская трубка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28 571 000,00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28 571 000,00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437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kk-KZ" sz="2800" b="1" dirty="0"/>
              <a:t>Количество письменных </a:t>
            </a:r>
            <a:br>
              <a:rPr lang="kk-KZ" sz="2800" b="1" dirty="0"/>
            </a:br>
            <a:r>
              <a:rPr lang="kk-KZ" sz="2800" b="1" dirty="0"/>
              <a:t>обращений в СПП и ВК за </a:t>
            </a:r>
            <a:r>
              <a:rPr lang="kk-KZ" sz="2800" b="1" dirty="0" smtClean="0"/>
              <a:t>2020-2022г.г</a:t>
            </a:r>
            <a:r>
              <a:rPr lang="kk-KZ" sz="2800" b="1" dirty="0"/>
              <a:t>.: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536653"/>
              </p:ext>
            </p:extLst>
          </p:nvPr>
        </p:nvGraphicFramePr>
        <p:xfrm>
          <a:off x="428596" y="1714488"/>
          <a:ext cx="8103844" cy="193328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298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22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34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581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74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274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2515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920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/>
                        <a:t>Число  письменных жалоб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/>
                        <a:t>Обоснованные жалобы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2022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г.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2021г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/>
                        <a:t>2020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2022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г.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2021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г.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/>
                        <a:t>2020г</a:t>
                      </a:r>
                      <a:r>
                        <a:rPr lang="kk-KZ" sz="2000" dirty="0"/>
                        <a:t>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7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/>
                        <a:t>Всего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latin typeface="+mn-lt"/>
                        </a:rPr>
                        <a:t>16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4 (частично</a:t>
                      </a:r>
                      <a:r>
                        <a:rPr lang="ru-RU" sz="1100" baseline="0" dirty="0" smtClean="0"/>
                        <a:t> обоснованное)</a:t>
                      </a:r>
                      <a:endParaRPr lang="ru-RU" sz="1100" dirty="0" smtClean="0"/>
                    </a:p>
                    <a:p>
                      <a:endParaRPr lang="ru-RU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1 (частично</a:t>
                      </a:r>
                      <a:r>
                        <a:rPr lang="ru-RU" sz="1100" baseline="0" dirty="0" smtClean="0"/>
                        <a:t> обоснованное)</a:t>
                      </a:r>
                      <a:endParaRPr lang="ru-RU" sz="11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/>
                        <a:t>2 </a:t>
                      </a:r>
                      <a:r>
                        <a:rPr lang="ru-RU" sz="1000" dirty="0" smtClean="0"/>
                        <a:t>(</a:t>
                      </a:r>
                      <a:r>
                        <a:rPr lang="en-US" sz="1000" dirty="0" smtClean="0"/>
                        <a:t>2</a:t>
                      </a:r>
                      <a:r>
                        <a:rPr lang="ru-RU" sz="1000" dirty="0" smtClean="0"/>
                        <a:t> частично обоснованные)</a:t>
                      </a:r>
                      <a:endParaRPr lang="en-US" sz="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3789040"/>
            <a:ext cx="8676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/>
              <a:t>Количество внеплановых проверок </a:t>
            </a:r>
            <a:r>
              <a:rPr lang="kk-KZ" sz="2400" b="1" dirty="0" smtClean="0"/>
              <a:t>ДКМФК </a:t>
            </a:r>
            <a:r>
              <a:rPr lang="kk-KZ" sz="2400" b="1" dirty="0"/>
              <a:t>по обращениям</a:t>
            </a:r>
            <a:endParaRPr lang="ru-RU" sz="2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303096"/>
              </p:ext>
            </p:extLst>
          </p:nvPr>
        </p:nvGraphicFramePr>
        <p:xfrm>
          <a:off x="2915816" y="4437112"/>
          <a:ext cx="3312368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 </a:t>
                      </a:r>
                      <a:r>
                        <a:rPr lang="ru-RU" sz="2400" dirty="0"/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Обучение </a:t>
            </a:r>
            <a:r>
              <a:rPr lang="ru-RU" sz="2400" b="1" dirty="0">
                <a:latin typeface="+mn-lt"/>
              </a:rPr>
              <a:t>сотрудников ГКП «Многопрофильная областная больница» на </a:t>
            </a:r>
            <a:r>
              <a:rPr lang="ru-RU" sz="2400" b="1" dirty="0" smtClean="0">
                <a:latin typeface="+mn-lt"/>
              </a:rPr>
              <a:t>ПХВ за 2022 год</a:t>
            </a:r>
            <a:endParaRPr lang="ru-RU" sz="24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8892480" cy="5184576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ru-RU" b="1" dirty="0" smtClean="0"/>
              <a:t>Врачи: </a:t>
            </a:r>
            <a:endParaRPr lang="ru-RU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/>
              <a:t>1. </a:t>
            </a:r>
            <a:r>
              <a:rPr lang="ru-RU" sz="3000" dirty="0" smtClean="0"/>
              <a:t>Обучение </a:t>
            </a:r>
            <a:r>
              <a:rPr lang="ru-RU" sz="3000" dirty="0"/>
              <a:t>по 005 </a:t>
            </a:r>
            <a:r>
              <a:rPr lang="ru-RU" sz="3000" dirty="0" smtClean="0"/>
              <a:t>программе – 28 врачей;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2</a:t>
            </a:r>
            <a:r>
              <a:rPr lang="ru-RU" sz="3000" dirty="0"/>
              <a:t>. </a:t>
            </a:r>
            <a:r>
              <a:rPr lang="ru-RU" sz="3000" dirty="0" smtClean="0"/>
              <a:t>Обучение </a:t>
            </a:r>
            <a:r>
              <a:rPr lang="ru-RU" sz="3000" dirty="0"/>
              <a:t>в г. </a:t>
            </a:r>
            <a:r>
              <a:rPr lang="ru-RU" sz="3000" dirty="0" smtClean="0"/>
              <a:t>Астана - 4;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3. Специализация в Австрии, г. Вена – 1;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4. Специализация в  г. Алматы – 1;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5. Специализация в </a:t>
            </a:r>
            <a:r>
              <a:rPr lang="ru-RU" sz="3000" dirty="0" err="1" smtClean="0"/>
              <a:t>г.Актобе</a:t>
            </a:r>
            <a:r>
              <a:rPr lang="ru-RU" sz="3000" dirty="0" smtClean="0"/>
              <a:t> ТОО «РМА» – 1;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/>
              <a:t> </a:t>
            </a:r>
            <a:r>
              <a:rPr lang="ru-RU" sz="3000" dirty="0" smtClean="0"/>
              <a:t> 				</a:t>
            </a:r>
            <a:r>
              <a:rPr lang="ru-RU" sz="3000" b="1" dirty="0" smtClean="0"/>
              <a:t>СМР: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1. Специализация в АВМК им. </a:t>
            </a:r>
            <a:r>
              <a:rPr lang="ru-RU" sz="3000" dirty="0" err="1" smtClean="0"/>
              <a:t>М.Маметова</a:t>
            </a:r>
            <a:r>
              <a:rPr lang="ru-RU" sz="3000" dirty="0" smtClean="0"/>
              <a:t> по 003 программе – 18 человек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2. Специализация в ВШОЗ – 37;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Специализация в ТОО РМА – 2 </a:t>
            </a:r>
            <a:r>
              <a:rPr lang="ru-RU" sz="3000" dirty="0" smtClean="0">
                <a:solidFill>
                  <a:srgbClr val="FF0000"/>
                </a:solidFill>
              </a:rPr>
              <a:t>(за свой счет).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695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609FBE-9ECC-46C1-8390-618BB12A1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1008112"/>
          </a:xfrm>
        </p:spPr>
        <p:txBody>
          <a:bodyPr>
            <a:normAutofit/>
          </a:bodyPr>
          <a:lstStyle/>
          <a:p>
            <a:pPr algn="ctr"/>
            <a:r>
              <a:rPr lang="ru-RU" sz="3400" b="1" dirty="0">
                <a:latin typeface="+mn-lt"/>
              </a:rPr>
              <a:t>Участие в мастер-классах и конференциях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5197072-7B5F-428E-9D5F-C28CE0EDE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56792"/>
            <a:ext cx="9252520" cy="50177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Форум в г. Астана – 1 медсестра;</a:t>
            </a:r>
          </a:p>
          <a:p>
            <a:r>
              <a:rPr lang="ru-RU" dirty="0" smtClean="0"/>
              <a:t>Брифинг в г. Астана – 1 врач;</a:t>
            </a:r>
          </a:p>
          <a:p>
            <a:r>
              <a:rPr lang="ru-RU" dirty="0" smtClean="0"/>
              <a:t>Собрание правления «Казахстанская </a:t>
            </a:r>
            <a:r>
              <a:rPr lang="ru-RU" dirty="0" err="1" smtClean="0"/>
              <a:t>ассоцация</a:t>
            </a:r>
            <a:r>
              <a:rPr lang="ru-RU" dirty="0" smtClean="0"/>
              <a:t> травматологов, г. Астана – 1 врач;</a:t>
            </a:r>
          </a:p>
          <a:p>
            <a:r>
              <a:rPr lang="ru-RU" dirty="0" smtClean="0"/>
              <a:t>Конференция «</a:t>
            </a:r>
            <a:r>
              <a:rPr lang="kk-KZ" dirty="0" smtClean="0"/>
              <a:t>Қазақ тілі», г. Актобе – 4 чел;</a:t>
            </a:r>
          </a:p>
          <a:p>
            <a:r>
              <a:rPr lang="ru-RU" dirty="0" smtClean="0"/>
              <a:t>Конференция в </a:t>
            </a:r>
            <a:r>
              <a:rPr lang="ru-RU" dirty="0" err="1" smtClean="0"/>
              <a:t>г.Астана</a:t>
            </a:r>
            <a:r>
              <a:rPr lang="ru-RU" dirty="0" smtClean="0"/>
              <a:t> «По инсультам» – 1 чел;</a:t>
            </a:r>
          </a:p>
          <a:p>
            <a:r>
              <a:rPr lang="ru-RU" dirty="0" smtClean="0"/>
              <a:t>Конгресс хирургов в г. Алматы – 2 врача;</a:t>
            </a:r>
          </a:p>
          <a:p>
            <a:r>
              <a:rPr lang="ru-RU" dirty="0" smtClean="0"/>
              <a:t>Конференция «</a:t>
            </a:r>
            <a:r>
              <a:rPr lang="kk-KZ" dirty="0" smtClean="0"/>
              <a:t>Әлеуметтік әріптестік даму болашағы», г. Алматы – 1 врач</a:t>
            </a:r>
            <a:r>
              <a:rPr lang="ru-RU" dirty="0" smtClean="0"/>
              <a:t>;</a:t>
            </a:r>
          </a:p>
          <a:p>
            <a:r>
              <a:rPr lang="ru-RU" dirty="0" smtClean="0"/>
              <a:t>Конференция « Экстракорпоральная </a:t>
            </a:r>
            <a:r>
              <a:rPr lang="ru-RU" dirty="0" err="1" smtClean="0"/>
              <a:t>детоксикация</a:t>
            </a:r>
            <a:r>
              <a:rPr lang="ru-RU" dirty="0" smtClean="0"/>
              <a:t>», г. Астана – 1 врач;</a:t>
            </a:r>
          </a:p>
          <a:p>
            <a:r>
              <a:rPr lang="ru-RU" dirty="0" smtClean="0"/>
              <a:t>Конференция по «Травматологии и ортопедии», г. Туркестан – 1 врач.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304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>Медицинская информационная система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328592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dirty="0"/>
              <a:t> </a:t>
            </a:r>
            <a:r>
              <a:rPr lang="ru-RU" sz="2400" dirty="0"/>
              <a:t>Наличие Медицинской информационной системы в медицинских организациях в настоящее время является актуальным составляющим плодотворной и эффективной работы любого медицинского учреждения на любом уровне. Автоматизация и </a:t>
            </a:r>
            <a:r>
              <a:rPr lang="en-US" sz="2400" dirty="0"/>
              <a:t>IT</a:t>
            </a:r>
            <a:r>
              <a:rPr lang="ru-RU" sz="2400" dirty="0"/>
              <a:t>- поддержка важный стандарт.</a:t>
            </a:r>
          </a:p>
          <a:p>
            <a:pPr lvl="0" algn="just"/>
            <a:r>
              <a:rPr lang="ru-RU" sz="2400" dirty="0"/>
              <a:t>В рамках внедрения медицинской информационной системы «АВИЦЕННА» в </a:t>
            </a:r>
            <a:r>
              <a:rPr lang="ru-RU" sz="2400" dirty="0" smtClean="0"/>
              <a:t>Многопрофильной областной больнице через </a:t>
            </a:r>
            <a:r>
              <a:rPr lang="ru-RU" sz="2400" dirty="0" err="1"/>
              <a:t>Казахтелеком</a:t>
            </a:r>
            <a:r>
              <a:rPr lang="ru-RU" sz="2400" dirty="0"/>
              <a:t> подключен высокоскоростной интернет- 100 м/б. По </a:t>
            </a:r>
            <a:r>
              <a:rPr lang="ru-RU" sz="2400" dirty="0" smtClean="0"/>
              <a:t>больнице имеется 220 персональных </a:t>
            </a:r>
            <a:r>
              <a:rPr lang="ru-RU" sz="2400" dirty="0"/>
              <a:t>компьютеров. Все рабочие места оснащены компьютерами и принтерами. </a:t>
            </a:r>
          </a:p>
          <a:p>
            <a:pPr lvl="0" algn="just"/>
            <a:r>
              <a:rPr lang="ru-RU" sz="2400" dirty="0"/>
              <a:t>Частично обновлены компьютеры в ординаторских хирургического,  травматологического и </a:t>
            </a:r>
            <a:r>
              <a:rPr lang="ru-RU" sz="2400" dirty="0" smtClean="0"/>
              <a:t>инсультного, нейрохирургического отделениях</a:t>
            </a:r>
            <a:r>
              <a:rPr lang="ru-RU" sz="2400" dirty="0"/>
              <a:t>, а также в администрации.</a:t>
            </a:r>
          </a:p>
          <a:p>
            <a:pPr lvl="0" algn="just"/>
            <a:r>
              <a:rPr lang="ru-RU" sz="2400" dirty="0"/>
              <a:t>Медицинские карты стационарных больных ведутся полностью в электронном формате. </a:t>
            </a:r>
          </a:p>
          <a:p>
            <a:pPr lvl="0" algn="just"/>
            <a:r>
              <a:rPr lang="ru-RU" sz="2400" dirty="0"/>
              <a:t>У старших медицинских сестер, на постах отделении и  в процедурных кабинетах были установлены программы «1С:Бухгалтерия» для учета лекарственных средств и ИМН.</a:t>
            </a:r>
          </a:p>
          <a:p>
            <a:pPr lvl="0" algn="just"/>
            <a:r>
              <a:rPr lang="ru-RU" sz="2400" dirty="0"/>
              <a:t>Медицинская информационная система Авиценна интегрирована с ЛИС.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5780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Улучшение условий больницы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8712968" cy="4325112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ru-RU" dirty="0"/>
              <a:t>Проведен косметический  ремонт во всех отделениях.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/>
              <a:t>Замена трубопроводов теплоснабжения и водоснабжения на аварийных участках - во всех отделениях, </a:t>
            </a:r>
            <a:r>
              <a:rPr lang="ru-RU" dirty="0" err="1"/>
              <a:t>хозблоке</a:t>
            </a:r>
            <a:r>
              <a:rPr lang="ru-RU" dirty="0"/>
              <a:t>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/>
              <a:t>Замена  подземных трубопроводов канализации в столовой, МПО, поликлинике.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/>
              <a:t>Ремонт и частичная замена эл. приборов, светильников во всех отделениях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kk-KZ" dirty="0"/>
              <a:t>Цифровизация рентген пленок и лабораторного оборудования. </a:t>
            </a:r>
            <a:endParaRPr lang="kk-KZ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kk-KZ" smtClean="0"/>
              <a:t>Отремонтированы все коляски и каталки.</a:t>
            </a:r>
            <a:endParaRPr lang="ru-RU" dirty="0"/>
          </a:p>
          <a:p>
            <a:pPr marL="109728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756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/>
          </a:bodyPr>
          <a:lstStyle/>
          <a:p>
            <a:r>
              <a:rPr lang="ru-RU" b="1" dirty="0"/>
              <a:t>Участие в акциях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511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dirty="0" smtClean="0"/>
              <a:t>Сотрудники МОБ приняли участие в Спартакиаде среди медицинских работников и заняли призовые места по шашкам, то</a:t>
            </a:r>
            <a:r>
              <a:rPr lang="kk-KZ" dirty="0" smtClean="0"/>
              <a:t>ғызқұмалақ, легкой атлетике, настольному теннису и перетягиванию каната.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563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820472" cy="5616624"/>
          </a:xfrm>
        </p:spPr>
        <p:txBody>
          <a:bodyPr>
            <a:noAutofit/>
          </a:bodyPr>
          <a:lstStyle/>
          <a:p>
            <a:pPr algn="just"/>
            <a:r>
              <a:rPr lang="ru-RU" sz="1800" dirty="0"/>
              <a:t>Сравнительный анализ статистических показателей работы стационара за отчетный период текущего года  по сравнению с 2021г. показал увеличение количества поступивших на 456 пациентов, увеличение количества выписанных пациентов на 394. К</a:t>
            </a:r>
            <a:r>
              <a:rPr lang="ru-RU" sz="1800" dirty="0" smtClean="0"/>
              <a:t>оличество </a:t>
            </a:r>
            <a:r>
              <a:rPr lang="ru-RU" sz="1800" dirty="0"/>
              <a:t>умерших больных снизился на 9 случаев,   отмечается уменьшение  летальности на 0,2%, при этом </a:t>
            </a:r>
            <a:r>
              <a:rPr lang="ru-RU" sz="1800" dirty="0" err="1"/>
              <a:t>досуточная</a:t>
            </a:r>
            <a:r>
              <a:rPr lang="ru-RU" sz="1800" dirty="0"/>
              <a:t> летальность уменьшилась на 1,3%;  СДП не </a:t>
            </a:r>
            <a:r>
              <a:rPr lang="ru-RU" sz="1800" dirty="0" smtClean="0"/>
              <a:t>изменилась</a:t>
            </a:r>
            <a:r>
              <a:rPr lang="kk-KZ" sz="1800" dirty="0" smtClean="0"/>
              <a:t>;</a:t>
            </a:r>
            <a:r>
              <a:rPr lang="ru-RU" sz="1800" dirty="0" smtClean="0"/>
              <a:t> </a:t>
            </a:r>
            <a:r>
              <a:rPr lang="ru-RU" sz="1800" dirty="0"/>
              <a:t>процент выполнения койко-дней увеличился на 2,5% ; среднегодовая занятость </a:t>
            </a:r>
            <a:r>
              <a:rPr lang="ru-RU" sz="1800" dirty="0" smtClean="0"/>
              <a:t>койки в 2022 г. </a:t>
            </a:r>
            <a:r>
              <a:rPr lang="ru-RU" sz="1800" dirty="0"/>
              <a:t>достигает 320,6, в 2021 г была 312,2. Оборот койки увеличился на 1,3.</a:t>
            </a:r>
          </a:p>
          <a:p>
            <a:r>
              <a:rPr lang="ru-RU" sz="1800" dirty="0"/>
              <a:t>С острым нарушением мозгового кровообращения поступило 822 больных (2021 г – 866 пациента).  Нейрохирургическая активность при остром инсульте – 73 операции – 7,5% (за 2021 год 41 операции – 3,5%). РК -5,5% (11 </a:t>
            </a:r>
            <a:r>
              <a:rPr lang="ru-RU" sz="1800" dirty="0" err="1"/>
              <a:t>мес</a:t>
            </a:r>
            <a:r>
              <a:rPr lang="ru-RU" sz="1800" dirty="0"/>
              <a:t>) . Проведено системного </a:t>
            </a:r>
            <a:r>
              <a:rPr lang="ru-RU" sz="1800" dirty="0" err="1"/>
              <a:t>тромболизиса</a:t>
            </a:r>
            <a:r>
              <a:rPr lang="ru-RU" sz="1800" dirty="0"/>
              <a:t> </a:t>
            </a:r>
            <a:r>
              <a:rPr lang="ru-RU" sz="1800" dirty="0" smtClean="0"/>
              <a:t>- 20</a:t>
            </a:r>
            <a:r>
              <a:rPr lang="ru-RU" sz="1800" dirty="0"/>
              <a:t>– 3,3% ( в 2021 г. – 43 случаев </a:t>
            </a:r>
            <a:r>
              <a:rPr lang="ru-RU" sz="1800" dirty="0" err="1"/>
              <a:t>тромболизиса</a:t>
            </a:r>
            <a:r>
              <a:rPr lang="ru-RU" sz="1800" dirty="0"/>
              <a:t> – 6,7%). РК – 2,4% (11 </a:t>
            </a:r>
            <a:r>
              <a:rPr lang="ru-RU" sz="1800" dirty="0" err="1"/>
              <a:t>мес</a:t>
            </a:r>
            <a:r>
              <a:rPr lang="ru-RU" sz="1800" dirty="0" smtClean="0"/>
              <a:t>).</a:t>
            </a:r>
            <a:r>
              <a:rPr lang="ru-RU" sz="1800" dirty="0"/>
              <a:t> Активно используется метод селективной церебральной ангиографии. За 2022 год проведено 136  исследований.  За 2021 год - 104.</a:t>
            </a:r>
          </a:p>
          <a:p>
            <a:r>
              <a:rPr lang="ru-RU" sz="1800" dirty="0"/>
              <a:t>За 2022 </a:t>
            </a:r>
            <a:r>
              <a:rPr lang="ru-RU" sz="1800"/>
              <a:t>год  </a:t>
            </a:r>
            <a:r>
              <a:rPr lang="ru-RU" sz="1800" smtClean="0"/>
              <a:t>проведены </a:t>
            </a:r>
            <a:r>
              <a:rPr lang="ru-RU" sz="1800" dirty="0" err="1"/>
              <a:t>эндоваскулярные</a:t>
            </a:r>
            <a:r>
              <a:rPr lang="ru-RU" sz="1800" dirty="0"/>
              <a:t> операции: </a:t>
            </a:r>
            <a:r>
              <a:rPr lang="ru-RU" sz="1800" dirty="0" err="1"/>
              <a:t>стентирование</a:t>
            </a:r>
            <a:r>
              <a:rPr lang="ru-RU" sz="1800" dirty="0"/>
              <a:t> сосудов – 20 случаев. </a:t>
            </a:r>
            <a:r>
              <a:rPr lang="ru-RU" sz="1800" dirty="0" err="1"/>
              <a:t>Эмболизации</a:t>
            </a:r>
            <a:r>
              <a:rPr lang="ru-RU" sz="1800" dirty="0"/>
              <a:t> аневризм – 11 случаев, </a:t>
            </a:r>
            <a:r>
              <a:rPr lang="ru-RU" sz="1800" dirty="0" err="1"/>
              <a:t>тромбоэкстракция</a:t>
            </a:r>
            <a:r>
              <a:rPr lang="ru-RU" sz="1800" dirty="0"/>
              <a:t> ВСА – 22 случаев.</a:t>
            </a:r>
          </a:p>
          <a:p>
            <a:r>
              <a:rPr lang="ru-RU" sz="1800" dirty="0"/>
              <a:t> Всего в 2022 году выполнено 788 ангиографических процедур, в 2021 году - 705.</a:t>
            </a:r>
          </a:p>
          <a:p>
            <a:r>
              <a:rPr lang="ru-RU" sz="1800" dirty="0"/>
              <a:t>Из 788 ангиографических процедур выполнено: кардиологических – 547 (69,4%), нейрохирургических – 224 (30,9%), сосудистых – 11 (1,4%), общехирургических – 5 (0,6), гинекологических – 3 (0,4%) .</a:t>
            </a:r>
          </a:p>
          <a:p>
            <a:r>
              <a:rPr lang="ru-RU" sz="1800" dirty="0"/>
              <a:t> </a:t>
            </a:r>
          </a:p>
          <a:p>
            <a:pPr marL="109728" indent="0">
              <a:buNone/>
            </a:pPr>
            <a:endParaRPr lang="ru-RU" sz="1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-252536" y="116632"/>
            <a:ext cx="8229600" cy="1066800"/>
          </a:xfrm>
        </p:spPr>
        <p:txBody>
          <a:bodyPr/>
          <a:lstStyle/>
          <a:p>
            <a:pPr algn="ctr"/>
            <a:r>
              <a:rPr lang="ru-RU" dirty="0"/>
              <a:t>ИТОГИ: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775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dirty="0"/>
          </a:p>
          <a:p>
            <a:pPr marL="109728" indent="0" algn="just">
              <a:buNone/>
            </a:pPr>
            <a:r>
              <a:rPr lang="ru-RU" dirty="0" smtClean="0"/>
              <a:t>Кредиторской задолженности нет. </a:t>
            </a:r>
          </a:p>
          <a:p>
            <a:pPr marL="109728" indent="0" algn="just">
              <a:buNone/>
            </a:pPr>
            <a:r>
              <a:rPr lang="ru-RU" dirty="0" smtClean="0"/>
              <a:t>Сотрудникам </a:t>
            </a:r>
            <a:r>
              <a:rPr lang="ru-RU" dirty="0"/>
              <a:t>выплачены премии на сумму – </a:t>
            </a:r>
            <a:endParaRPr lang="ru-RU" dirty="0" smtClean="0"/>
          </a:p>
          <a:p>
            <a:pPr marL="109728" indent="0" algn="just">
              <a:buNone/>
            </a:pPr>
            <a:r>
              <a:rPr lang="ru-RU" dirty="0" smtClean="0"/>
              <a:t>30 966,5</a:t>
            </a:r>
            <a:r>
              <a:rPr lang="ru-RU" dirty="0"/>
              <a:t> </a:t>
            </a:r>
            <a:r>
              <a:rPr lang="ru-RU" dirty="0" smtClean="0"/>
              <a:t>(в </a:t>
            </a:r>
            <a:r>
              <a:rPr lang="ru-RU" smtClean="0"/>
              <a:t>2021 году </a:t>
            </a:r>
            <a:r>
              <a:rPr lang="ru-RU"/>
              <a:t>– 152 </a:t>
            </a:r>
            <a:r>
              <a:rPr lang="ru-RU" smtClean="0"/>
              <a:t>864,00).</a:t>
            </a:r>
            <a:endParaRPr lang="ru-RU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r>
              <a:rPr lang="ru-RU" dirty="0" smtClean="0"/>
              <a:t>Расходы на командировочные, обучение и повышение квалификации – 2 520 382,48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23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pPr algn="ctr"/>
            <a:r>
              <a:rPr lang="ru-RU" b="1" dirty="0"/>
              <a:t>Укомплектованность кадрами: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548508"/>
              </p:ext>
            </p:extLst>
          </p:nvPr>
        </p:nvGraphicFramePr>
        <p:xfrm>
          <a:off x="611560" y="1916832"/>
          <a:ext cx="8064896" cy="418754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9060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61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16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16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16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45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6317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627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</a:rPr>
                        <a:t>Персонал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По штату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Фактически занятые штаты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Физические лица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93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2021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2021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2021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Врачи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161,5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162,25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161,5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162,25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124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Провизор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Средний медперсонал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290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287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287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293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Младший медперсонал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208,5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212,5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208,5</a:t>
                      </a:r>
                      <a:endParaRPr lang="ru-RU" sz="20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212,5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206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Прочий персонал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96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96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66800"/>
          </a:xfrm>
        </p:spPr>
        <p:txBody>
          <a:bodyPr/>
          <a:lstStyle/>
          <a:p>
            <a:pPr algn="ctr"/>
            <a:r>
              <a:rPr lang="ru-RU" b="1" dirty="0"/>
              <a:t>Проблемные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252520" cy="5760640"/>
          </a:xfrm>
        </p:spPr>
        <p:txBody>
          <a:bodyPr>
            <a:normAutofit/>
          </a:bodyPr>
          <a:lstStyle/>
          <a:p>
            <a:r>
              <a:rPr lang="kk-KZ" dirty="0" smtClean="0"/>
              <a:t>Капитальный </a:t>
            </a:r>
            <a:r>
              <a:rPr lang="kk-KZ" dirty="0"/>
              <a:t>ремонт прачечной и </a:t>
            </a:r>
            <a:r>
              <a:rPr lang="kk-KZ" dirty="0" smtClean="0"/>
              <a:t>дез.камеры, гаража;</a:t>
            </a:r>
            <a:endParaRPr lang="kk-KZ" dirty="0"/>
          </a:p>
          <a:p>
            <a:r>
              <a:rPr lang="kk-KZ" dirty="0" smtClean="0"/>
              <a:t>Ремонт </a:t>
            </a:r>
            <a:r>
              <a:rPr lang="kk-KZ" dirty="0"/>
              <a:t>фасада здания;</a:t>
            </a:r>
          </a:p>
          <a:p>
            <a:r>
              <a:rPr lang="kk-KZ" dirty="0"/>
              <a:t>Установка видео наблюдения;</a:t>
            </a:r>
          </a:p>
          <a:p>
            <a:r>
              <a:rPr lang="kk-KZ" dirty="0"/>
              <a:t>Приобретение аппаратов УЗИ, аппарата </a:t>
            </a:r>
            <a:r>
              <a:rPr lang="kk-KZ" dirty="0" smtClean="0"/>
              <a:t>плазмоферез, операционных столов;</a:t>
            </a:r>
            <a:endParaRPr lang="kk-KZ" dirty="0"/>
          </a:p>
          <a:p>
            <a:r>
              <a:rPr lang="kk-KZ" dirty="0"/>
              <a:t>Приобретение кроватей для больных;</a:t>
            </a:r>
          </a:p>
          <a:p>
            <a:r>
              <a:rPr lang="kk-KZ" dirty="0"/>
              <a:t>Приобретение персональных компьютеров;</a:t>
            </a:r>
          </a:p>
          <a:p>
            <a:r>
              <a:rPr lang="kk-KZ" dirty="0"/>
              <a:t>Установка серверного оборудования;</a:t>
            </a:r>
          </a:p>
          <a:p>
            <a:r>
              <a:rPr lang="kk-KZ" dirty="0" smtClean="0"/>
              <a:t>Приобретение аппарата МРТ.</a:t>
            </a:r>
            <a:endParaRPr lang="kk-KZ" dirty="0">
              <a:solidFill>
                <a:srgbClr val="FF0000"/>
              </a:solidFill>
            </a:endParaRPr>
          </a:p>
          <a:p>
            <a:endParaRPr lang="kk-KZ" dirty="0"/>
          </a:p>
          <a:p>
            <a:endParaRPr lang="kk-KZ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483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297977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3200" b="1" dirty="0">
                <a:solidFill>
                  <a:schemeClr val="accent1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19288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473984"/>
            <a:ext cx="2016224" cy="1066800"/>
          </a:xfrm>
        </p:spPr>
        <p:txBody>
          <a:bodyPr/>
          <a:lstStyle/>
          <a:p>
            <a:r>
              <a:rPr lang="ru-RU" dirty="0"/>
              <a:t>СМП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7143644"/>
              </p:ext>
            </p:extLst>
          </p:nvPr>
        </p:nvGraphicFramePr>
        <p:xfrm>
          <a:off x="0" y="1268760"/>
          <a:ext cx="4726360" cy="5377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7105008"/>
              </p:ext>
            </p:extLst>
          </p:nvPr>
        </p:nvGraphicFramePr>
        <p:xfrm>
          <a:off x="4211960" y="1124744"/>
          <a:ext cx="4788024" cy="5702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107504" y="404664"/>
            <a:ext cx="2016224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Врачи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11560" y="-99392"/>
            <a:ext cx="8229600" cy="764704"/>
          </a:xfrm>
          <a:prstGeom prst="rect">
            <a:avLst/>
          </a:prstGeom>
          <a:solidFill>
            <a:schemeClr val="bg1"/>
          </a:solidFill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+mn-lt"/>
              </a:rPr>
              <a:t>Качественный состав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медицинского персонала</a:t>
            </a:r>
            <a:r>
              <a:rPr lang="ru-RU" sz="2800" dirty="0">
                <a:latin typeface="+mn-lt"/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91680" y="77365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Категорированность</a:t>
            </a:r>
            <a:r>
              <a:rPr lang="ru-RU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</a:t>
            </a:r>
            <a:r>
              <a:rPr lang="ru-RU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76,6%  </a:t>
            </a:r>
            <a:endParaRPr lang="ru-RU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35688" y="773659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Категорированность</a:t>
            </a:r>
            <a:r>
              <a:rPr lang="ru-RU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</a:t>
            </a:r>
            <a:r>
              <a:rPr lang="ru-RU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59,7%  </a:t>
            </a:r>
            <a:endParaRPr lang="ru-RU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5859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33114"/>
            <a:ext cx="4248472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Коечный фонд: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406008"/>
              </p:ext>
            </p:extLst>
          </p:nvPr>
        </p:nvGraphicFramePr>
        <p:xfrm>
          <a:off x="323528" y="700967"/>
          <a:ext cx="8064896" cy="6169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2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568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47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7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№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І – Профиль коек по СМП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Количество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Гинекологическое отделение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28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Отделение интервенционной кардиологии: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Кардиологические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0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Койки интвервенционной кардиологии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51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Многопрофильное  терапевтическое отделение 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Токсикологические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5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Терапевтические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Инсультное отделение 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(6 коек БИТ и 24 койки ранней реабилитации)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Неврология: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Неврологические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0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Койки восстановительного лечения и ранней реабилитации неврологические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5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6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Нейрохирургическое отделение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3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Нейрохирургические койки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Койки восстановительного лечения и ранней реабилитации</a:t>
                      </a:r>
                      <a:r>
                        <a:rPr lang="ru-RU" sz="1300" baseline="0" dirty="0">
                          <a:effectLst/>
                          <a:latin typeface="+mn-lt"/>
                          <a:cs typeface="Times New Roman"/>
                        </a:rPr>
                        <a:t> нейрохирургические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44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4</a:t>
                      </a: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7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Отделение челюстно-лицевой хирургии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16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8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Травматологическое отделение: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60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Ожоговые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Травматологические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40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Ортопедические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300" dirty="0" smtClean="0">
                          <a:effectLst/>
                          <a:latin typeface="+mn-lt"/>
                        </a:rPr>
                        <a:t>сочетанной и множественной травмы </a:t>
                      </a:r>
                      <a:r>
                        <a:rPr lang="kk-KZ" sz="1300" dirty="0">
                          <a:effectLst/>
                          <a:latin typeface="+mn-lt"/>
                        </a:rPr>
                        <a:t>(политравма)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10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9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Хирургическое отделение: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60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Хирургические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Сосудистые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31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10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Отделение паллиативной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помощи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20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ИТОГО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320 СМП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Платное многопрофильное  отделение (приказ ОУЗ №88 §1 от 29.08.2014г.)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16</a:t>
                      </a:r>
                      <a:r>
                        <a:rPr lang="kk-KZ" sz="1400" baseline="0" dirty="0">
                          <a:effectLst/>
                        </a:rPr>
                        <a:t> </a:t>
                      </a:r>
                      <a:r>
                        <a:rPr lang="kk-KZ" sz="1400" dirty="0">
                          <a:effectLst/>
                        </a:rPr>
                        <a:t>коек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15810"/>
              </p:ext>
            </p:extLst>
          </p:nvPr>
        </p:nvGraphicFramePr>
        <p:xfrm>
          <a:off x="1226615" y="1628800"/>
          <a:ext cx="6120680" cy="247497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930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779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97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3260">
                <a:tc>
                  <a:txBody>
                    <a:bodyPr/>
                    <a:lstStyle/>
                    <a:p>
                      <a:r>
                        <a:rPr lang="kk-KZ" b="1" dirty="0"/>
                        <a:t>№</a:t>
                      </a:r>
                      <a:endParaRPr lang="ru-RU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Дневной стационар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30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Неврология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Нейрохирургия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Травматология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ЧЛХО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5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Хирургия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/>
                        </a:rPr>
                        <a:t>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6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Гинекология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7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Терапия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8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Кардиология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55776" y="692696"/>
            <a:ext cx="3462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Дневной стационар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9036496" cy="43204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Основные статистические показатели  работы ГКП </a:t>
            </a:r>
            <a:r>
              <a:rPr lang="ru-RU" sz="2000" b="1" dirty="0" smtClean="0"/>
              <a:t>МОБ </a:t>
            </a:r>
            <a:r>
              <a:rPr lang="ru-RU" sz="2000" b="1" dirty="0"/>
              <a:t>на ПХВ:</a:t>
            </a: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489649"/>
              </p:ext>
            </p:extLst>
          </p:nvPr>
        </p:nvGraphicFramePr>
        <p:xfrm>
          <a:off x="755576" y="908720"/>
          <a:ext cx="7488832" cy="588873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754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412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609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12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2021</a:t>
                      </a:r>
                      <a:r>
                        <a:rPr lang="en-US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16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22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en-US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Поступило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больных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12847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13303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Вы</a:t>
                      </a:r>
                      <a:r>
                        <a:rPr lang="ru-RU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писано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больных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12603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12997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Проведено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койко-дней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99897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102606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Умерло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473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464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Общая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летальность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Умерло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первые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сутки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 суточная летальность, %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32,1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31,25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Средняя длительность пребывания на койке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Оборот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койки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41,8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Процент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выполнения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койко-дней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91,9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94,4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Среднегодовая занятость койки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312,2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320,6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Оперировано больных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6318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6299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Хирургическая активность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67,1</a:t>
                      </a:r>
                      <a:endParaRPr lang="ru-RU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66,8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Умерло после операции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Послеоперацио</a:t>
                      </a: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нная летальность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Плановая госпитализация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877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Экстренная госпитализация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12584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Проведено операции: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6989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7005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Плановых 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575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Экстренных 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6370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6430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4032448" cy="634752"/>
          </a:xfrm>
        </p:spPr>
        <p:txBody>
          <a:bodyPr>
            <a:normAutofit/>
          </a:bodyPr>
          <a:lstStyle/>
          <a:p>
            <a:r>
              <a:rPr lang="ru-RU" sz="2000" b="1" dirty="0"/>
              <a:t>Экстренные обращения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64357488"/>
              </p:ext>
            </p:extLst>
          </p:nvPr>
        </p:nvGraphicFramePr>
        <p:xfrm>
          <a:off x="4992216" y="969089"/>
          <a:ext cx="415178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-331618" y="188640"/>
            <a:ext cx="8229600" cy="79208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Обращения в приемное отделение: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841790"/>
              </p:ext>
            </p:extLst>
          </p:nvPr>
        </p:nvGraphicFramePr>
        <p:xfrm>
          <a:off x="-108520" y="1196752"/>
          <a:ext cx="5184577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0879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Сравнительные показатели по плановой госпитализации через Портал БГ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119506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6167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Другая 1">
      <a:majorFont>
        <a:latin typeface="Cambria"/>
        <a:ea typeface=""/>
        <a:cs typeface=""/>
      </a:majorFont>
      <a:minorFont>
        <a:latin typeface="Times New Roman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9637</TotalTime>
  <Words>1771</Words>
  <Application>Microsoft Office PowerPoint</Application>
  <PresentationFormat>Экран (4:3)</PresentationFormat>
  <Paragraphs>714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Городская</vt:lpstr>
      <vt:lpstr>Отчет о деятельности  ГКП МОБ на ПХВ за 2022г.</vt:lpstr>
      <vt:lpstr>Презентация PowerPoint</vt:lpstr>
      <vt:lpstr>Укомплектованность кадрами:</vt:lpstr>
      <vt:lpstr>СМП</vt:lpstr>
      <vt:lpstr>Коечный фонд:</vt:lpstr>
      <vt:lpstr>Презентация PowerPoint</vt:lpstr>
      <vt:lpstr>Основные статистические показатели  работы ГКП МОБ на ПХВ:</vt:lpstr>
      <vt:lpstr>Экстренные обращения</vt:lpstr>
      <vt:lpstr>Сравнительные показатели по плановой госпитализации через Портал БГ</vt:lpstr>
      <vt:lpstr>Презентация PowerPoint</vt:lpstr>
      <vt:lpstr>Презентация PowerPoint</vt:lpstr>
      <vt:lpstr>Сравнительный анализ летальности</vt:lpstr>
      <vt:lpstr>Анализ летальности</vt:lpstr>
      <vt:lpstr>Анализ случаев, подлежащих экспертизе качества медицинских услуг: </vt:lpstr>
      <vt:lpstr>Государственный заказ на медицинские услуги за 2022 г. (в тенге)</vt:lpstr>
      <vt:lpstr>Случаи прошедшие экспертизу объема и качества по подтвержденным дефектам</vt:lpstr>
      <vt:lpstr>По линейной шкале за превышение плановой суммы договора снято </vt:lpstr>
      <vt:lpstr>Презентация PowerPoint</vt:lpstr>
      <vt:lpstr>Структура доходов по платным услугам за 2022г.</vt:lpstr>
      <vt:lpstr>Структура расходов по платным услугам за 2022г. </vt:lpstr>
      <vt:lpstr>Оборудование, приобретенное больницей за счет средств ФСМС </vt:lpstr>
      <vt:lpstr>Количество письменных  обращений в СПП и ВК за 2020-2022г.г.: </vt:lpstr>
      <vt:lpstr>Обучение сотрудников ГКП «Многопрофильная областная больница» на ПХВ за 2022 год</vt:lpstr>
      <vt:lpstr>Участие в мастер-классах и конференциях</vt:lpstr>
      <vt:lpstr>Медицинская информационная система </vt:lpstr>
      <vt:lpstr>Улучшение условий больницы</vt:lpstr>
      <vt:lpstr>Участие в акциях</vt:lpstr>
      <vt:lpstr>ИТОГИ:</vt:lpstr>
      <vt:lpstr>Презентация PowerPoint</vt:lpstr>
      <vt:lpstr>Проблемные вопросы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Приемная</dc:creator>
  <cp:lastModifiedBy>Юзер</cp:lastModifiedBy>
  <cp:revision>396</cp:revision>
  <cp:lastPrinted>2022-02-08T06:01:52Z</cp:lastPrinted>
  <dcterms:created xsi:type="dcterms:W3CDTF">2017-02-01T03:57:35Z</dcterms:created>
  <dcterms:modified xsi:type="dcterms:W3CDTF">2023-11-01T04:56:07Z</dcterms:modified>
</cp:coreProperties>
</file>