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59" r:id="rId4"/>
    <p:sldId id="304" r:id="rId5"/>
    <p:sldId id="260" r:id="rId6"/>
    <p:sldId id="261" r:id="rId7"/>
    <p:sldId id="262" r:id="rId8"/>
    <p:sldId id="308" r:id="rId9"/>
    <p:sldId id="311" r:id="rId10"/>
    <p:sldId id="330" r:id="rId11"/>
    <p:sldId id="331" r:id="rId12"/>
    <p:sldId id="312" r:id="rId13"/>
    <p:sldId id="298" r:id="rId14"/>
    <p:sldId id="328" r:id="rId15"/>
    <p:sldId id="273" r:id="rId16"/>
    <p:sldId id="318" r:id="rId17"/>
    <p:sldId id="320" r:id="rId18"/>
    <p:sldId id="321" r:id="rId19"/>
    <p:sldId id="302" r:id="rId20"/>
    <p:sldId id="329" r:id="rId21"/>
    <p:sldId id="275" r:id="rId22"/>
    <p:sldId id="325" r:id="rId23"/>
    <p:sldId id="334" r:id="rId24"/>
    <p:sldId id="297" r:id="rId25"/>
    <p:sldId id="319" r:id="rId26"/>
    <p:sldId id="303" r:id="rId27"/>
    <p:sldId id="285" r:id="rId28"/>
    <p:sldId id="333" r:id="rId29"/>
    <p:sldId id="314" r:id="rId30"/>
    <p:sldId id="283" r:id="rId3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22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</c:v>
                </c:pt>
                <c:pt idx="1">
                  <c:v>19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F04-46CD-A6E6-3A7A2F78C8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48229081153362E-2"/>
                  <c:y val="7.0856222124771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4-46CD-A6E6-3A7A2F78C8A0}"/>
                </c:ext>
              </c:extLst>
            </c:dLbl>
            <c:dLbl>
              <c:idx val="1"/>
              <c:layout>
                <c:manualLayout>
                  <c:x val="8.061171810865021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4-46CD-A6E6-3A7A2F78C8A0}"/>
                </c:ext>
              </c:extLst>
            </c:dLbl>
            <c:dLbl>
              <c:idx val="2"/>
              <c:layout>
                <c:manualLayout>
                  <c:x val="2.4183515432595063E-2"/>
                  <c:y val="-2.361874070825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04-46CD-A6E6-3A7A2F78C8A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53</c:v>
                </c:pt>
                <c:pt idx="1">
                  <c:v>22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F04-46CD-A6E6-3A7A2F78C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578496"/>
        <c:axId val="21579648"/>
        <c:axId val="0"/>
      </c:bar3DChart>
      <c:catAx>
        <c:axId val="21578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579648"/>
        <c:crosses val="autoZero"/>
        <c:auto val="1"/>
        <c:lblAlgn val="ctr"/>
        <c:lblOffset val="100"/>
        <c:noMultiLvlLbl val="0"/>
      </c:catAx>
      <c:valAx>
        <c:axId val="215796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57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125671329359369"/>
          <c:y val="0.22900898367628861"/>
          <c:w val="0.1614195117234547"/>
          <c:h val="0.121568448040444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843420572426535"/>
          <c:y val="2.3541933307371317E-2"/>
          <c:w val="0.55817630041788402"/>
          <c:h val="0.67689469723935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89-44C0-BD9F-5E48C194C033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89-44C0-BD9F-5E48C194C03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122</c:v>
                </c:pt>
                <c:pt idx="1">
                  <c:v>25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C89-44C0-BD9F-5E48C194C0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262255995375128E-2"/>
                  <c:y val="-6.6813691861566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89-44C0-BD9F-5E48C194C033}"/>
                </c:ext>
              </c:extLst>
            </c:dLbl>
            <c:dLbl>
              <c:idx val="1"/>
              <c:layout>
                <c:manualLayout>
                  <c:x val="1.0609804796300103E-2"/>
                  <c:y val="-2.227123062052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89-44C0-BD9F-5E48C194C033}"/>
                </c:ext>
              </c:extLst>
            </c:dLbl>
            <c:dLbl>
              <c:idx val="2"/>
              <c:layout>
                <c:manualLayout>
                  <c:x val="2.1219609592600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89-44C0-BD9F-5E48C194C03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Высшая категория</c:v>
                </c:pt>
                <c:pt idx="1">
                  <c:v>Первая категория </c:v>
                </c:pt>
                <c:pt idx="2">
                  <c:v>Вторая категория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133</c:v>
                </c:pt>
                <c:pt idx="1">
                  <c:v>31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C89-44C0-BD9F-5E48C194C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840832"/>
        <c:axId val="22851968"/>
        <c:axId val="0"/>
      </c:bar3DChart>
      <c:catAx>
        <c:axId val="2284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851968"/>
        <c:crosses val="autoZero"/>
        <c:auto val="1"/>
        <c:lblAlgn val="ctr"/>
        <c:lblOffset val="100"/>
        <c:noMultiLvlLbl val="0"/>
      </c:catAx>
      <c:valAx>
        <c:axId val="228519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840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09339969891549"/>
          <c:y val="0.24001547412118079"/>
          <c:w val="0.15899189310663439"/>
          <c:h val="0.114632654464136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По порталу БГ</a:t>
            </a:r>
          </a:p>
        </c:rich>
      </c:tx>
      <c:layout>
        <c:manualLayout>
          <c:xMode val="edge"/>
          <c:yMode val="edge"/>
          <c:x val="8.954560256506601E-2"/>
          <c:y val="5.755138317964670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порталу БГ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589259942232064E-2"/>
                  <c:y val="-0.20106099322297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C8-4BAA-8005-6E046F98101E}"/>
                </c:ext>
              </c:extLst>
            </c:dLbl>
            <c:dLbl>
              <c:idx val="1"/>
              <c:layout>
                <c:manualLayout>
                  <c:x val="3.976603792490168E-2"/>
                  <c:y val="-0.12698589045661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C8-4BAA-8005-6E046F98101E}"/>
                </c:ext>
              </c:extLst>
            </c:dLbl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1209</c:v>
                </c:pt>
                <c:pt idx="1">
                  <c:v>1192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C8-4BAA-8005-6E046F9810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009024"/>
        <c:axId val="33014912"/>
        <c:axId val="0"/>
      </c:bar3DChart>
      <c:catAx>
        <c:axId val="330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014912"/>
        <c:crosses val="autoZero"/>
        <c:auto val="1"/>
        <c:lblAlgn val="ctr"/>
        <c:lblOffset val="100"/>
        <c:noMultiLvlLbl val="0"/>
      </c:catAx>
      <c:valAx>
        <c:axId val="3301491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300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экстренным направлениям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0155525475475505E-2"/>
                  <c:y val="-2.0558002936857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30-46D0-AD4E-AB58ABEC6AD3}"/>
                </c:ext>
              </c:extLst>
            </c:dLbl>
            <c:spPr>
              <a:solidFill>
                <a:srgbClr val="FF00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17330</c:v>
                </c:pt>
                <c:pt idx="1">
                  <c:v>18041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30-46D0-AD4E-AB58ABEC6AD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самообращения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33288213213259E-2"/>
                  <c:y val="-5.3841766659467811E-17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-5.8737151248164461E-3"/>
                </c:manualLayout>
              </c:layout>
              <c:spPr>
                <a:solidFill>
                  <a:schemeClr val="accent2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30-46D0-AD4E-AB58ABEC6A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8154</c:v>
                </c:pt>
                <c:pt idx="1">
                  <c:v>9620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A30-46D0-AD4E-AB58ABEC6AD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 травмпункт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3110509509510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30-46D0-AD4E-AB58ABEC6AD3}"/>
                </c:ext>
              </c:extLst>
            </c:dLbl>
            <c:dLbl>
              <c:idx val="1"/>
              <c:layout>
                <c:manualLayout>
                  <c:x val="2.2849932319819841E-2"/>
                  <c:y val="0"/>
                </c:manualLayout>
              </c:layout>
              <c:spPr>
                <a:solidFill>
                  <a:schemeClr val="accent3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30-46D0-AD4E-AB58ABEC6AD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16310</c:v>
                </c:pt>
                <c:pt idx="1">
                  <c:v>18517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30-46D0-AD4E-AB58ABEC6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667328"/>
        <c:axId val="31668864"/>
        <c:axId val="0"/>
      </c:bar3DChart>
      <c:catAx>
        <c:axId val="316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668864"/>
        <c:crosses val="autoZero"/>
        <c:auto val="1"/>
        <c:lblAlgn val="ctr"/>
        <c:lblOffset val="100"/>
        <c:noMultiLvlLbl val="0"/>
      </c:catAx>
      <c:valAx>
        <c:axId val="316688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1667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30051819168477"/>
          <c:y val="0.21274549932359776"/>
          <c:w val="0.35069948180831528"/>
          <c:h val="0.574509001352804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госпитализировано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2.349486049926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8B-4776-B82F-0D620F6EA64A}"/>
                </c:ext>
              </c:extLst>
            </c:dLbl>
            <c:dLbl>
              <c:idx val="1"/>
              <c:layout>
                <c:manualLayout>
                  <c:x val="7.7160493827161062E-3"/>
                  <c:y val="-3.5242290748898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8B-4776-B82F-0D620F6EA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979</c:v>
                </c:pt>
                <c:pt idx="1">
                  <c:v>949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8B-4776-B82F-0D620F6EA64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отказано в госпитализации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1.2345679012345678E-2"/>
                  <c:y val="-3.5242290748898682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b="1">
                      <a:ln>
                        <a:solidFill>
                          <a:schemeClr val="bg1"/>
                        </a:solidFill>
                      </a:ln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8B-4776-B82F-0D620F6EA64A}"/>
                </c:ext>
              </c:extLst>
            </c:dLbl>
            <c:dLbl>
              <c:idx val="1"/>
              <c:layout>
                <c:manualLayout>
                  <c:x val="1.2345679012345678E-2"/>
                  <c:y val="-4.9926578560939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8B-4776-B82F-0D620F6EA64A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207</c:v>
                </c:pt>
                <c:pt idx="1">
                  <c:v>238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B8B-4776-B82F-0D620F6EA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427584"/>
        <c:axId val="27429504"/>
        <c:axId val="0"/>
      </c:bar3DChart>
      <c:catAx>
        <c:axId val="2742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7429504"/>
        <c:crosses val="autoZero"/>
        <c:auto val="1"/>
        <c:lblAlgn val="ctr"/>
        <c:lblOffset val="100"/>
        <c:noMultiLvlLbl val="0"/>
      </c:catAx>
      <c:valAx>
        <c:axId val="2742950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7427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519830854476519"/>
          <c:y val="0.20493045197544141"/>
          <c:w val="0.26554243219597551"/>
          <c:h val="0.267084764184212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Количество</a:t>
            </a:r>
            <a:r>
              <a:rPr lang="ru-RU" sz="2800" b="1" cap="none" spc="0" baseline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госпитализации в диагностическую палату </a:t>
            </a:r>
          </a:p>
          <a:p>
            <a:pPr>
              <a:defRPr/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(Всего 2021 год 1 116, 2020 году 1 601)</a:t>
            </a:r>
          </a:p>
        </c:rich>
      </c:tx>
      <c:layout>
        <c:manualLayout>
          <c:xMode val="edge"/>
          <c:yMode val="edge"/>
          <c:x val="1.8207100746710166E-2"/>
          <c:y val="9.798294016714191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04062963193792E-2"/>
          <c:y val="0.27803484797985412"/>
          <c:w val="0.68009493976730684"/>
          <c:h val="0.721388672863508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госпитализации в диагностическую палату</c:v>
                </c:pt>
              </c:strCache>
            </c:strRef>
          </c:tx>
          <c:explosion val="39"/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51-4AD0-AC78-99779F24A4F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51-4AD0-AC78-99779F24A4FF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E51-4AD0-AC78-99779F24A4F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E51-4AD0-AC78-99779F24A4FF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E51-4AD0-AC78-99779F24A4FF}"/>
              </c:ext>
            </c:extLst>
          </c:dPt>
          <c:dPt>
            <c:idx val="7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E51-4AD0-AC78-99779F24A4FF}"/>
              </c:ext>
            </c:extLst>
          </c:dPt>
          <c:dPt>
            <c:idx val="8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3E51-4AD0-AC78-99779F24A4FF}"/>
              </c:ext>
            </c:extLst>
          </c:dPt>
          <c:dPt>
            <c:idx val="9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3E51-4AD0-AC78-99779F24A4FF}"/>
              </c:ext>
            </c:extLst>
          </c:dPt>
          <c:dLbls>
            <c:dLbl>
              <c:idx val="0"/>
              <c:layout>
                <c:manualLayout>
                  <c:x val="-4.6675030687647175E-2"/>
                  <c:y val="-4.1728542507622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51-4AD0-AC78-99779F24A4FF}"/>
                </c:ext>
              </c:extLst>
            </c:dLbl>
            <c:dLbl>
              <c:idx val="1"/>
              <c:layout>
                <c:manualLayout>
                  <c:x val="-2.8380992897808102E-3"/>
                  <c:y val="-5.332895110419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51-4AD0-AC78-99779F24A4FF}"/>
                </c:ext>
              </c:extLst>
            </c:dLbl>
            <c:dLbl>
              <c:idx val="3"/>
              <c:layout>
                <c:manualLayout>
                  <c:x val="4.014910719043864E-2"/>
                  <c:y val="-6.187074892913133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E51-4AD0-AC78-99779F24A4FF}"/>
                </c:ext>
              </c:extLst>
            </c:dLbl>
            <c:dLbl>
              <c:idx val="5"/>
              <c:layout>
                <c:manualLayout>
                  <c:x val="3.5979290467274189E-2"/>
                  <c:y val="-1.568004789591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51-4AD0-AC78-99779F24A4FF}"/>
                </c:ext>
              </c:extLst>
            </c:dLbl>
            <c:dLbl>
              <c:idx val="6"/>
              <c:layout>
                <c:manualLayout>
                  <c:x val="-6.6046184570278102E-3"/>
                  <c:y val="2.351143082867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51-4AD0-AC78-99779F24A4FF}"/>
                </c:ext>
              </c:extLst>
            </c:dLbl>
            <c:dLbl>
              <c:idx val="8"/>
              <c:layout>
                <c:manualLayout>
                  <c:x val="3.319888576066074E-2"/>
                  <c:y val="3.3601359108247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51-4AD0-AC78-99779F24A4F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инсультное</c:v>
                </c:pt>
                <c:pt idx="1">
                  <c:v>хирургическое</c:v>
                </c:pt>
                <c:pt idx="2">
                  <c:v>челюстно-лицевая хирургия</c:v>
                </c:pt>
                <c:pt idx="3">
                  <c:v>неврологическое</c:v>
                </c:pt>
                <c:pt idx="4">
                  <c:v>терапевтическое</c:v>
                </c:pt>
                <c:pt idx="5">
                  <c:v>кардиологическое</c:v>
                </c:pt>
                <c:pt idx="6">
                  <c:v>гинекологическое</c:v>
                </c:pt>
                <c:pt idx="7">
                  <c:v>травматологическое</c:v>
                </c:pt>
                <c:pt idx="8">
                  <c:v>нейрохирургия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348</c:v>
                </c:pt>
                <c:pt idx="1">
                  <c:v>349</c:v>
                </c:pt>
                <c:pt idx="2">
                  <c:v>2</c:v>
                </c:pt>
                <c:pt idx="3">
                  <c:v>191</c:v>
                </c:pt>
                <c:pt idx="4">
                  <c:v>3</c:v>
                </c:pt>
                <c:pt idx="5">
                  <c:v>119</c:v>
                </c:pt>
                <c:pt idx="6">
                  <c:v>75</c:v>
                </c:pt>
                <c:pt idx="7">
                  <c:v>14</c:v>
                </c:pt>
                <c:pt idx="8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E51-4AD0-AC78-99779F24A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772735278735964"/>
          <c:y val="0.14414158064069979"/>
          <c:w val="0.29393933646035714"/>
          <c:h val="0.855858419359300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r>
              <a:rPr lang="ru-RU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Исходы госпитализации в диагностическую палату </a:t>
            </a:r>
            <a:r>
              <a:rPr lang="ru-RU" sz="2000" b="1" i="0" baseline="0" dirty="0">
                <a:effectLst/>
              </a:rPr>
              <a:t>(Всего 1116)</a:t>
            </a:r>
            <a:endParaRPr lang="ru-RU" sz="20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cap="none" spc="0" baseline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latin typeface="+mn-lt"/>
                <a:ea typeface="+mn-ea"/>
                <a:cs typeface="+mn-cs"/>
              </a:defRPr>
            </a:pP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исходы госпитализации в диагностическую палату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F35-4484-B16A-0F390685732F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F35-4484-B16A-0F390685732F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F35-4484-B16A-0F390685732F}"/>
              </c:ext>
            </c:extLst>
          </c:dPt>
          <c:dLbls>
            <c:dLbl>
              <c:idx val="0"/>
              <c:layout>
                <c:manualLayout>
                  <c:x val="-2.9985053951589385E-2"/>
                  <c:y val="-2.699565667065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35-4484-B16A-0F390685732F}"/>
                </c:ext>
              </c:extLst>
            </c:dLbl>
            <c:dLbl>
              <c:idx val="2"/>
              <c:layout>
                <c:manualLayout>
                  <c:x val="-1.2270098182171674E-2"/>
                  <c:y val="-2.6176751625263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35-4484-B16A-0F390685732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госпитализированы в круглосуточный стационар</c:v>
                </c:pt>
                <c:pt idx="1">
                  <c:v>госпитализированы в дневной стационар</c:v>
                </c:pt>
                <c:pt idx="2">
                  <c:v>направлены на амбулаторное лечение</c:v>
                </c:pt>
                <c:pt idx="3">
                  <c:v>самоотказы</c:v>
                </c:pt>
                <c:pt idx="4">
                  <c:v>направлены в др МО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366</c:v>
                </c:pt>
                <c:pt idx="1">
                  <c:v>8</c:v>
                </c:pt>
                <c:pt idx="2">
                  <c:v>727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F35-4484-B16A-0F3906857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640960" cy="1470025"/>
          </a:xfrm>
        </p:spPr>
        <p:txBody>
          <a:bodyPr/>
          <a:lstStyle/>
          <a:p>
            <a:pPr algn="ctr"/>
            <a:r>
              <a:rPr lang="ru-RU" b="1" dirty="0"/>
              <a:t>Отчет о деятельности </a:t>
            </a:r>
            <a:br>
              <a:rPr lang="ru-RU" b="1" dirty="0"/>
            </a:br>
            <a:r>
              <a:rPr lang="ru-RU" b="1" dirty="0"/>
              <a:t>ГКП БСМП на ПХВ за 2021г.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4221088"/>
            <a:ext cx="4413448" cy="1752600"/>
          </a:xfrm>
        </p:spPr>
        <p:txBody>
          <a:bodyPr/>
          <a:lstStyle/>
          <a:p>
            <a:pPr algn="r"/>
            <a:r>
              <a:rPr lang="ru-RU" b="1" dirty="0"/>
              <a:t>Главный врач </a:t>
            </a:r>
            <a:r>
              <a:rPr lang="ru-RU" b="1" dirty="0" err="1"/>
              <a:t>Капанов</a:t>
            </a:r>
            <a:r>
              <a:rPr lang="ru-RU" b="1" dirty="0"/>
              <a:t> С.Т.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4629"/>
              </p:ext>
            </p:extLst>
          </p:nvPr>
        </p:nvGraphicFramePr>
        <p:xfrm>
          <a:off x="179512" y="116632"/>
          <a:ext cx="885698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10193097"/>
              </p:ext>
            </p:extLst>
          </p:nvPr>
        </p:nvGraphicFramePr>
        <p:xfrm>
          <a:off x="-33784" y="6453336"/>
          <a:ext cx="9177784" cy="422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31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35769"/>
              </p:ext>
            </p:extLst>
          </p:nvPr>
        </p:nvGraphicFramePr>
        <p:xfrm>
          <a:off x="457200" y="476672"/>
          <a:ext cx="8229600" cy="609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382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Сравнительный анализ летальности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254057"/>
              </p:ext>
            </p:extLst>
          </p:nvPr>
        </p:nvGraphicFramePr>
        <p:xfrm>
          <a:off x="107504" y="836712"/>
          <a:ext cx="8820473" cy="5870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368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Отделения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/>
                        <a:t>2020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поступило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Умерло/летальность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поступило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Умерло/летальность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Кардиологическое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1013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48/4,5%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840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>
                          <a:latin typeface="+mn-lt"/>
                        </a:rPr>
                        <a:t>43/5,0%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Терапевтическое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1019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83/6,9%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1018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>
                          <a:latin typeface="+mn-lt"/>
                        </a:rPr>
                        <a:t>78/6,5%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Инсультное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1055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122/11,8%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1153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135/11,7%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Неврологическое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623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7/1,1%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latin typeface="+mn-lt"/>
                        </a:rPr>
                        <a:t>566</a:t>
                      </a:r>
                      <a:endParaRPr lang="ru-RU" sz="16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>
                          <a:latin typeface="+mn-lt"/>
                        </a:rPr>
                        <a:t>7/1,1%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Нейрохирургическое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1613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38/2,3%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latin typeface="+mn-lt"/>
                        </a:rPr>
                        <a:t>1313</a:t>
                      </a:r>
                      <a:endParaRPr lang="ru-RU" sz="16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>
                          <a:latin typeface="+mn-lt"/>
                        </a:rPr>
                        <a:t>42/3,0%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Травматологическое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1587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18/1,0%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1251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14/0,9%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Отделение</a:t>
                      </a:r>
                      <a:r>
                        <a:rPr lang="ru-RU" sz="1600" b="0" baseline="0" dirty="0"/>
                        <a:t> </a:t>
                      </a:r>
                      <a:r>
                        <a:rPr lang="ru-RU" sz="1600" b="0" baseline="0" dirty="0" err="1"/>
                        <a:t>политравмы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376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28/5,8%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284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15/4,3%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Хирургическое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2471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93/3,7%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2374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86/3,6%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Гинекологическое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1655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0/0,0%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1407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>
                          <a:latin typeface="+mn-lt"/>
                        </a:rPr>
                        <a:t>0/0,0%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Паллиативная помощь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215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35/18,0%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272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dirty="0" smtClean="0">
                          <a:latin typeface="+mn-lt"/>
                        </a:rPr>
                        <a:t>32/11,3</a:t>
                      </a:r>
                      <a:r>
                        <a:rPr lang="kk-KZ" sz="1600" b="0" dirty="0">
                          <a:latin typeface="+mn-lt"/>
                        </a:rPr>
                        <a:t>%</a:t>
                      </a:r>
                      <a:endParaRPr lang="ru-RU" sz="16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0" dirty="0"/>
                        <a:t>ЧЛХО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708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1/0,1%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n-lt"/>
                        </a:rPr>
                        <a:t>622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latin typeface="+mn-lt"/>
                        </a:rPr>
                        <a:t>1/0,2%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07047">
                <a:tc>
                  <a:txBody>
                    <a:bodyPr/>
                    <a:lstStyle/>
                    <a:p>
                      <a:r>
                        <a:rPr lang="ru-RU" sz="1600" b="1" dirty="0"/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+mn-lt"/>
                        </a:rPr>
                        <a:t>12335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>
                          <a:latin typeface="+mn-lt"/>
                        </a:rPr>
                        <a:t>473/3,6%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+mn-lt"/>
                        </a:rPr>
                        <a:t>11100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latin typeface="+mn-lt"/>
                        </a:rPr>
                        <a:t>453/3,8%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31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Анализ летальности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196752"/>
            <a:ext cx="9108504" cy="5472608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За отчетный период умерло 473 больных (2020 г. – 453). Общая летальность по больнице составила 3,6% % (2020г. – 3,8%)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по больнице составила 152-32,1% (2020 г: 163 -35,9%).</a:t>
            </a:r>
          </a:p>
          <a:p>
            <a:pPr algn="just"/>
            <a:r>
              <a:rPr lang="ru-RU" sz="1800" dirty="0"/>
              <a:t>При анализе структуры летальности по классам заболеваний, отмечаем, что основная летальность приходится на болезни системы кровообращения –умерло -193 (2020-195), на 2 больных меньше, чем в 2020 году. </a:t>
            </a:r>
          </a:p>
          <a:p>
            <a:r>
              <a:rPr lang="ru-RU" sz="1800" dirty="0"/>
              <a:t>	От инфаркта миокарда умерло – 9 – 6,25% (2020 г. – 6 - 5,9% ) Республиканский показатель – 9,36% . Нарушения мозгового кровообращения –136 – 15,7% (2020 г. – 153 – 15% ). Республиканский показатель – 18,4% .</a:t>
            </a:r>
          </a:p>
          <a:p>
            <a:pPr lvl="0"/>
            <a:r>
              <a:rPr lang="ru-RU" sz="1800" dirty="0"/>
              <a:t>На 1 месте –БСК 193, что составило 40,8%. в 2020 году смертность от БСК составила 195 случаев (41,2%). Областной показатель – 38,3% </a:t>
            </a:r>
          </a:p>
          <a:p>
            <a:pPr lvl="0"/>
            <a:r>
              <a:rPr lang="ru-RU" sz="1800" dirty="0"/>
              <a:t>На 2 месте - болезни органов пищеварения умерло – 99 составило 20,9%.  В 2020 году 87 случаев – 19,2%). 	 Областной – 6,9%.</a:t>
            </a:r>
          </a:p>
          <a:p>
            <a:pPr lvl="0"/>
            <a:r>
              <a:rPr lang="ru-RU" sz="1800" dirty="0"/>
              <a:t>На 3 месте – травмы и отравления: умерло – 83, что составило 17,5%. В 2020 году умерло 73 больных, что составило 16,1 %  и это на 10 случаев меньше. Областной показатель – 5,2%.</a:t>
            </a:r>
          </a:p>
          <a:p>
            <a:pPr lvl="0"/>
            <a:r>
              <a:rPr lang="ru-RU" sz="1800" dirty="0"/>
              <a:t>Прочие – 98, что составило 20,7%; от прочей патологии в 2020 году умерло 98 пациентов (21,6%).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73616" cy="10668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Анализ случаев, подлежащих экспертизе качества медицинских услуг:</a:t>
            </a:r>
            <a:br>
              <a:rPr lang="ru-RU" sz="1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sz="1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289427"/>
              </p:ext>
            </p:extLst>
          </p:nvPr>
        </p:nvGraphicFramePr>
        <p:xfrm>
          <a:off x="395534" y="1412779"/>
          <a:ext cx="8034118" cy="464538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58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856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933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№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Случаи, подлежащие экспертизе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на уровне стационара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2021г.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2020г.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1.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0830" algn="l"/>
                        </a:tabLst>
                      </a:pPr>
                      <a:r>
                        <a:rPr lang="ru-RU" sz="2000" dirty="0"/>
                        <a:t>Случаи летальных исходов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473/3,6%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453/3,8%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2.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ВБИ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 повторной госпитализации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4. </a:t>
                      </a:r>
                      <a:endParaRPr lang="ru-RU" sz="20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осложнений течения заболеваний, в том числе послеоперационных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5.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Случаи расхождения клинического и патологоанатомического диагнозов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08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6.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Случаи, сопровождающиеся частично обоснованными жалобами пациентов или их родственников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2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Необоснованная госпитализация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0,8%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913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Государственный заказ на медицинские услуги за 2021 г.</a:t>
            </a:r>
            <a:r>
              <a:rPr lang="ru-RU" sz="2000" b="1" i="1" dirty="0"/>
              <a:t> (</a:t>
            </a:r>
            <a:r>
              <a:rPr lang="ru-RU" sz="2000" b="1" dirty="0"/>
              <a:t>в тенге)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086101"/>
              </p:ext>
            </p:extLst>
          </p:nvPr>
        </p:nvGraphicFramePr>
        <p:xfrm>
          <a:off x="539552" y="1124744"/>
          <a:ext cx="8280921" cy="3900331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3095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443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178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49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008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Наименование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Предъявлено по счет - 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Принято к оплате по счет -реестру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Финансирование           в тенге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</a:rPr>
                        <a:t>Оказание стационарной медицинской помощи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3 056 628 221,57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3 056 628 221,57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3 056 628 221,57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Консультативно-диагностические услуги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103 942 390,68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103 942 390,68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103 942 390,68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5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</a:rPr>
                        <a:t>Итого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3 160 570 612,25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3 160 570 612,25</a:t>
                      </a:r>
                      <a:endParaRPr lang="ru-RU" sz="16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3 160 570 612,25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609658"/>
              </p:ext>
            </p:extLst>
          </p:nvPr>
        </p:nvGraphicFramePr>
        <p:xfrm>
          <a:off x="107504" y="764704"/>
          <a:ext cx="8784975" cy="4938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154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1349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1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95351">
                <a:tc gridSpan="4">
                  <a:txBody>
                    <a:bodyPr/>
                    <a:lstStyle/>
                    <a:p>
                      <a:pPr algn="ctr"/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бюджетным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программам</a:t>
                      </a:r>
                      <a:r>
                        <a:rPr kumimoji="0"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ФСМС  (СМП,ВТМУ,КДУ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351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№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Наименование 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Сумма расходов в тыс</a:t>
                      </a:r>
                      <a:r>
                        <a:rPr lang="en-US" sz="1800" b="1" dirty="0">
                          <a:latin typeface="+mn-lt"/>
                        </a:rPr>
                        <a:t>.</a:t>
                      </a:r>
                      <a:r>
                        <a:rPr lang="kk-KZ" sz="1800" b="1" dirty="0">
                          <a:latin typeface="+mn-lt"/>
                        </a:rPr>
                        <a:t>тенге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latin typeface="+mn-lt"/>
                        </a:rPr>
                        <a:t>В </a:t>
                      </a:r>
                      <a:r>
                        <a:rPr lang="en-US" sz="1800" b="1" dirty="0">
                          <a:latin typeface="+mn-lt"/>
                        </a:rPr>
                        <a:t>%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заработную плату с отчислениями, командировочные расходы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1 686 286,45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53,36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коммунальные услуги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134 278,00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4,25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0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Медикаменты и изделия медицинского назначение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956 857,08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30,27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Продукты питания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42 101,31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11,33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2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Приобретение прочих товаров                      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канц.товары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8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хоз.товары</a:t>
                      </a:r>
                      <a:r>
                        <a:rPr lang="ru-RU" sz="1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моющие средства, мягкий, твердый инвентарь)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52 797,10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1,67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Прочие расходы </a:t>
                      </a:r>
                      <a:r>
                        <a:rPr lang="ru-RU" sz="1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 услуги ТБО, утилизация, пеня, тех.обслуживание и.д)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288250,67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9,12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8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Итого 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3 160 570,61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100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490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68952" cy="7200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Структура доходов по платным услугам за 2021г.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142393"/>
              </p:ext>
            </p:extLst>
          </p:nvPr>
        </p:nvGraphicFramePr>
        <p:xfrm>
          <a:off x="251520" y="1700810"/>
          <a:ext cx="8496944" cy="350862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1125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85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n-lt"/>
                        </a:rPr>
                        <a:t>Виды  доходов</a:t>
                      </a:r>
                      <a:endParaRPr lang="ru-RU" sz="20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2021г.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2020г.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Стационарные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22 656,8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21 574,72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Поликлинические услуги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6 850,47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2 985,68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5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Лабораторные исследование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83,25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92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Немедицинские услуги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(в </a:t>
                      </a:r>
                      <a:r>
                        <a:rPr lang="ru-RU" sz="2000" dirty="0" err="1">
                          <a:latin typeface="+mn-lt"/>
                        </a:rPr>
                        <a:t>т.ч</a:t>
                      </a:r>
                      <a:r>
                        <a:rPr lang="ru-RU" sz="2000">
                          <a:latin typeface="+mn-lt"/>
                        </a:rPr>
                        <a:t>. платная столовая и </a:t>
                      </a:r>
                      <a:r>
                        <a:rPr lang="ru-RU" sz="2000" dirty="0">
                          <a:latin typeface="+mn-lt"/>
                        </a:rPr>
                        <a:t>др.)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14 412,93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29 829,72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Лучевая диагностика 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1 301,3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1 801,41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+mn-lt"/>
                        </a:rPr>
                        <a:t>Стоматологический кабинет</a:t>
                      </a:r>
                      <a:endParaRPr lang="ru-RU" sz="20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11 802,9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10</a:t>
                      </a:r>
                      <a:r>
                        <a:rPr lang="kk-KZ" sz="2000" baseline="0" dirty="0">
                          <a:latin typeface="+mn-lt"/>
                        </a:rPr>
                        <a:t> 148,38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46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Функциональная диагностика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2 679,5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dirty="0">
                          <a:latin typeface="+mn-lt"/>
                        </a:rPr>
                        <a:t>2 822,06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3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+mn-lt"/>
                        </a:rPr>
                        <a:t>Итого</a:t>
                      </a:r>
                      <a:endParaRPr lang="ru-RU" sz="2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59 781,1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kk-KZ" sz="2000" b="1" dirty="0">
                          <a:latin typeface="+mn-lt"/>
                        </a:rPr>
                        <a:t>69 245,22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21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47248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Структура расходов по платным услугам за 2021г.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366197"/>
              </p:ext>
            </p:extLst>
          </p:nvPr>
        </p:nvGraphicFramePr>
        <p:xfrm>
          <a:off x="323528" y="1772814"/>
          <a:ext cx="8208911" cy="245628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085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1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64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Виды расходов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2021г.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2020г.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Заработная плата сотрудников МППО,</a:t>
                      </a:r>
                      <a:r>
                        <a:rPr lang="ru-RU" sz="2400" baseline="0" dirty="0"/>
                        <a:t> платная поликлиника.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51 600,7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56</a:t>
                      </a:r>
                      <a:r>
                        <a:rPr lang="ru-RU" sz="2400" baseline="0" dirty="0"/>
                        <a:t> 005,77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Лекарственное обеспечение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4 979,6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4</a:t>
                      </a:r>
                      <a:r>
                        <a:rPr lang="ru-RU" sz="2400" baseline="0" dirty="0"/>
                        <a:t> 250,08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73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Питание</a:t>
                      </a:r>
                      <a:endParaRPr lang="ru-RU" sz="2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3 200,8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/>
                        <a:t>6 401,90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96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за счет средств ФСМС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91056"/>
              </p:ext>
            </p:extLst>
          </p:nvPr>
        </p:nvGraphicFramePr>
        <p:xfrm>
          <a:off x="683568" y="1700808"/>
          <a:ext cx="7560840" cy="373461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643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348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36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027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451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6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оборудовании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цена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Морозильник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214 793,60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429 587,20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Плазма размораживатель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988 000,00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988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Кровать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функц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медицинская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3 949 400,00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Компьютерное кресло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399,98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199,94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Промышленная стиральная машина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787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654,00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575 308,00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Кондиционер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сплит-система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81 499,00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162 998,00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Кондиционер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сплит-система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109 536,00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438 144,00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Кондиционер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сплит-система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143 024,00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715 120,00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Кондиционер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сплит-система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259 840,00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519 680,00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Блок системный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274  288,00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2 742 880,00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Монитор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328 720,00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3 287 200,00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Каландр гладильный ВК-1424</a:t>
                      </a: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2 057 104,00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2 057 104,00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17 016 621,14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43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2646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ГКП БСМП на ПХВ:</a:t>
            </a:r>
          </a:p>
          <a:p>
            <a:pPr marL="45720" indent="0" algn="ctr">
              <a:buNone/>
            </a:pPr>
            <a:endParaRPr lang="ru-RU" sz="24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клинических отделений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(ИТАР,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кардиоБИТ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нейроБИТ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Отделение лучевой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Отделение функциональной диагностики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Клинико-диагностическая лаборатория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Операционный блок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Аптека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телемедицины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Служба поддержки пациентов и внутреннего контроля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- 6 кафедр ЗКГМУ им.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М.Оспанова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база Медицинского колледжа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10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0668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ea typeface="Times New Roman" pitchFamily="18" charset="0"/>
                <a:cs typeface="Times New Roman" pitchFamily="18" charset="0"/>
              </a:rPr>
              <a:t>Оборудование, приобретенное больницей по линии Областного управления здравоохранения</a:t>
            </a:r>
            <a: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/>
            </a:r>
            <a:br>
              <a:rPr lang="ru-RU" altLang="ru-RU" sz="2800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</a:b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50597"/>
              </p:ext>
            </p:extLst>
          </p:nvPr>
        </p:nvGraphicFramePr>
        <p:xfrm>
          <a:off x="755576" y="1988840"/>
          <a:ext cx="7560840" cy="2503303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8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112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36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196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6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Наименование оборудовании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кол-во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цена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effectLst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284" marR="9284" marT="9284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Аппарат ИВЛ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Hamilton C1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18 186 000 ,00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54 558 000,00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63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Анализатор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биохим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Автоматический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CS-T240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2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6 416 000,00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12 832 000,00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Анализатор гематологический автоматический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BF-6800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6 200 000,00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200 000,00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Передвижная рентгенодиагностическая установка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RADIUS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67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488 000,00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67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488 000,00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1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Аппарат ИВЛ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Hamilton C6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26 957 000,00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53 914 000,00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26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284" marR="9284" marT="928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194 992 000,00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327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kk-KZ" sz="2800" b="1" dirty="0"/>
              <a:t>Количество письменных </a:t>
            </a:r>
            <a:br>
              <a:rPr lang="kk-KZ" sz="2800" b="1" dirty="0"/>
            </a:br>
            <a:r>
              <a:rPr lang="kk-KZ" sz="2800" b="1" dirty="0"/>
              <a:t>обращений в СПП и ВК за 2019-2021г.г.: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457699"/>
              </p:ext>
            </p:extLst>
          </p:nvPr>
        </p:nvGraphicFramePr>
        <p:xfrm>
          <a:off x="428596" y="1714488"/>
          <a:ext cx="8103844" cy="193328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298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2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34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81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744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744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2515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Число  письменных жалоб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Обоснованные жалобы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2021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2020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2019г.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2021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2020 г.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2019г.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7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/>
                        <a:t>Всего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+mn-lt"/>
                        </a:rPr>
                        <a:t>11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 </a:t>
                      </a:r>
                      <a:r>
                        <a:rPr lang="ru-RU" sz="1100" dirty="0"/>
                        <a:t>(частично</a:t>
                      </a:r>
                      <a:r>
                        <a:rPr lang="ru-RU" sz="1100" baseline="0" dirty="0"/>
                        <a:t> обоснованное)</a:t>
                      </a:r>
                      <a:endParaRPr lang="ru-RU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/>
                        <a:t>2 </a:t>
                      </a:r>
                      <a:r>
                        <a:rPr lang="ru-RU" sz="1000" dirty="0"/>
                        <a:t>(</a:t>
                      </a:r>
                      <a:r>
                        <a:rPr lang="en-US" sz="1000" dirty="0"/>
                        <a:t>2</a:t>
                      </a:r>
                      <a:r>
                        <a:rPr lang="ru-RU" sz="1000" dirty="0"/>
                        <a:t> частично обоснованные)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/>
                        <a:t>3 </a:t>
                      </a:r>
                      <a:r>
                        <a:rPr lang="kk-KZ" sz="1000" dirty="0"/>
                        <a:t>(</a:t>
                      </a:r>
                      <a:r>
                        <a:rPr lang="kk-KZ" sz="1000" baseline="0" dirty="0"/>
                        <a:t>обоснованные</a:t>
                      </a:r>
                      <a:r>
                        <a:rPr lang="kk-KZ" sz="1000" dirty="0"/>
                        <a:t>)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3789040"/>
            <a:ext cx="8676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/>
              <a:t>Количество внеплановых проверок ДКООЗ по обращениям</a:t>
            </a:r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928831"/>
              </p:ext>
            </p:extLst>
          </p:nvPr>
        </p:nvGraphicFramePr>
        <p:xfrm>
          <a:off x="2915816" y="4437112"/>
          <a:ext cx="331236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2020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/>
                        <a:t>1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+mn-lt"/>
              </a:rPr>
              <a:t>Количество обученных сотрудников за 2021 год по ГКП «Больница скорой медицинской помощи» на ПХВ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184576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endParaRPr lang="ru-RU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1. Повышение квалификации за счет средств больницы получили 7 врачей в  НАО ЗКМУ им. </a:t>
            </a:r>
            <a:r>
              <a:rPr lang="ru-RU" sz="3000" dirty="0" err="1"/>
              <a:t>М.Оспанова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2. Прошли повышение квалификации за счет средств больницы 7 врачей в ТОО РИПОВ в </a:t>
            </a:r>
            <a:r>
              <a:rPr lang="ru-RU" sz="3000" dirty="0" err="1"/>
              <a:t>г.Актобе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Прошли повышение квалификации за счет собственных средств 3 врача в ТОО «ЦНПР» в </a:t>
            </a:r>
            <a:r>
              <a:rPr lang="ru-RU" sz="3000" dirty="0" err="1"/>
              <a:t>г.Актобе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3. Прошли повышение квалификации за счет средств больницы 2 врача в АО «НЦМЦ» в </a:t>
            </a:r>
            <a:r>
              <a:rPr lang="ru-RU" sz="3000" dirty="0" err="1"/>
              <a:t>г.Н</a:t>
            </a:r>
            <a:r>
              <a:rPr lang="kk-KZ" sz="3000" dirty="0"/>
              <a:t>ур</a:t>
            </a:r>
            <a:r>
              <a:rPr lang="ru-RU" sz="3000" dirty="0"/>
              <a:t>-с</a:t>
            </a:r>
            <a:r>
              <a:rPr lang="kk-KZ" sz="3000" dirty="0"/>
              <a:t>у</a:t>
            </a:r>
            <a:r>
              <a:rPr lang="ru-RU" sz="3000" dirty="0" err="1"/>
              <a:t>лтан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4. Прошли повышение квалификации за счет средств областного управления здравоохранения 3 врача в </a:t>
            </a:r>
            <a:r>
              <a:rPr lang="ru-RU" sz="3000" dirty="0" err="1"/>
              <a:t>РФ,г.Москва</a:t>
            </a:r>
            <a:r>
              <a:rPr lang="ru-RU" sz="3000" dirty="0"/>
              <a:t>, </a:t>
            </a:r>
            <a:r>
              <a:rPr lang="ru-RU" sz="3000" dirty="0" err="1"/>
              <a:t>РФ,г.Екатиринбург</a:t>
            </a:r>
            <a:r>
              <a:rPr lang="ru-RU" sz="3000" dirty="0"/>
              <a:t>, </a:t>
            </a:r>
            <a:r>
              <a:rPr lang="ru-RU" sz="3000" dirty="0" err="1"/>
              <a:t>Белоруссия,г.Минск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5. Прошли повышение квалификации за счет средств больницы 2 врача в </a:t>
            </a:r>
            <a:r>
              <a:rPr lang="ru-RU" sz="3000" dirty="0" err="1"/>
              <a:t>г.Шымкент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6. Прошел повышение квалификации за счет собственных средств 1 врач в </a:t>
            </a:r>
            <a:r>
              <a:rPr lang="ru-RU" sz="3000" dirty="0" err="1"/>
              <a:t>г.Актобе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7. Прошел повышение квалификации за счет средств больницы 1 врач в </a:t>
            </a:r>
            <a:r>
              <a:rPr lang="ru-RU" sz="3000" dirty="0" err="1"/>
              <a:t>г.Н</a:t>
            </a:r>
            <a:r>
              <a:rPr lang="kk-KZ" sz="3000" dirty="0"/>
              <a:t>ур</a:t>
            </a:r>
            <a:r>
              <a:rPr lang="ru-RU" sz="3000" dirty="0"/>
              <a:t>-с</a:t>
            </a:r>
            <a:r>
              <a:rPr lang="kk-KZ" sz="3000" dirty="0"/>
              <a:t>у</a:t>
            </a:r>
            <a:r>
              <a:rPr lang="ru-RU" sz="3000" dirty="0" err="1"/>
              <a:t>лтан</a:t>
            </a:r>
            <a:r>
              <a:rPr lang="ru-RU" sz="3000" dirty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3000" dirty="0"/>
              <a:t>8. Прошел повышение квалификации за счет собственных средств 1 врач в ООО «</a:t>
            </a:r>
            <a:r>
              <a:rPr lang="ru-RU" sz="3000" dirty="0" err="1"/>
              <a:t>Медтрейн</a:t>
            </a:r>
            <a:r>
              <a:rPr lang="ru-RU" sz="3000" dirty="0"/>
              <a:t>».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695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609FBE-9ECC-46C1-8390-618BB12A1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83162"/>
            <a:ext cx="8712968" cy="1008112"/>
          </a:xfrm>
        </p:spPr>
        <p:txBody>
          <a:bodyPr>
            <a:normAutofit/>
          </a:bodyPr>
          <a:lstStyle/>
          <a:p>
            <a:pPr algn="ctr"/>
            <a:r>
              <a:rPr lang="ru-RU" sz="3400" b="1" dirty="0">
                <a:latin typeface="+mn-lt"/>
              </a:rPr>
              <a:t>Участие в мастер-классах и конференциях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5197072-7B5F-428E-9D5F-C28CE0EDE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r>
              <a:rPr lang="ru-RU" dirty="0"/>
              <a:t>Мастер класс в АМЦ г. Актобе – 3 врача;</a:t>
            </a:r>
          </a:p>
          <a:p>
            <a:r>
              <a:rPr lang="ru-RU" dirty="0"/>
              <a:t>Семинар мастер-класс в </a:t>
            </a:r>
            <a:r>
              <a:rPr lang="ru-RU" dirty="0" err="1"/>
              <a:t>г.Уральск</a:t>
            </a:r>
            <a:r>
              <a:rPr lang="ru-RU" dirty="0"/>
              <a:t> – 2 врача;</a:t>
            </a:r>
          </a:p>
          <a:p>
            <a:r>
              <a:rPr lang="ru-RU" dirty="0"/>
              <a:t>Мастер-класс в НЦ Нейрохирургии в </a:t>
            </a:r>
            <a:r>
              <a:rPr lang="ru-RU" dirty="0" err="1"/>
              <a:t>г.Нур</a:t>
            </a:r>
            <a:r>
              <a:rPr lang="ru-RU" dirty="0"/>
              <a:t>-султан – 2 врач;</a:t>
            </a:r>
          </a:p>
          <a:p>
            <a:r>
              <a:rPr lang="ru-RU" dirty="0"/>
              <a:t>Онлайн-семинар – 3 заместителя главного врача и  юрист.</a:t>
            </a:r>
          </a:p>
          <a:p>
            <a:r>
              <a:rPr lang="ru-RU" dirty="0"/>
              <a:t>Конференция в Конгрессе «Травматология и ортопедия» в г. Анталия-Белек Турция – 1 врач;</a:t>
            </a:r>
          </a:p>
          <a:p>
            <a:r>
              <a:rPr lang="ru-RU" dirty="0"/>
              <a:t>Мастер-класс в ГКБ №7 </a:t>
            </a:r>
            <a:r>
              <a:rPr lang="ru-RU" dirty="0" err="1"/>
              <a:t>г.Алматы</a:t>
            </a:r>
            <a:r>
              <a:rPr lang="ru-RU" dirty="0"/>
              <a:t> – </a:t>
            </a:r>
            <a:r>
              <a:rPr lang="ru-RU" dirty="0" smtClean="0"/>
              <a:t>2 врача и 1 рентген-лаборант.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304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Медицинская информационная система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28592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/>
              <a:t> </a:t>
            </a:r>
            <a:r>
              <a:rPr lang="ru-RU" sz="2400" dirty="0"/>
              <a:t>Наличие Медицинской информационной системы в медицинских организациях в настоящее время является актуальным составляющим плодотворной и эффективной работы любого медицинского учреждения на любом уровне. Автоматизация и </a:t>
            </a:r>
            <a:r>
              <a:rPr lang="en-US" sz="2400" dirty="0"/>
              <a:t>IT</a:t>
            </a:r>
            <a:r>
              <a:rPr lang="ru-RU" sz="2400" dirty="0"/>
              <a:t>- поддержка важный стандарт.</a:t>
            </a:r>
          </a:p>
          <a:p>
            <a:pPr lvl="0" algn="just"/>
            <a:r>
              <a:rPr lang="ru-RU" sz="2400" dirty="0"/>
              <a:t>В рамках внедрения медицинской информационной системы «АВИЦЕННА» в Больнице скорой медицинской помощи через </a:t>
            </a:r>
            <a:r>
              <a:rPr lang="ru-RU" sz="2400" dirty="0" err="1"/>
              <a:t>Казахтелеком</a:t>
            </a:r>
            <a:r>
              <a:rPr lang="ru-RU" sz="2400" dirty="0"/>
              <a:t> подключен высокоскоростной интернет- 100 м/б. По Больнице скорой медицинской помощи имеется 200 персональных компьютеров. Все рабочие места оснащены компьютерами и принтерами. </a:t>
            </a:r>
          </a:p>
          <a:p>
            <a:pPr lvl="0" algn="just"/>
            <a:r>
              <a:rPr lang="ru-RU" sz="2400" dirty="0"/>
              <a:t>Частично обновлены компьютеры в ординаторских хирургического,  травматологического и многопрофильного отделениях, а также в администрации.</a:t>
            </a:r>
          </a:p>
          <a:p>
            <a:pPr lvl="0" algn="just"/>
            <a:r>
              <a:rPr lang="ru-RU" sz="2400" dirty="0"/>
              <a:t>Медицинские карты стационарных больных ведутся полностью в электронном формате. </a:t>
            </a:r>
          </a:p>
          <a:p>
            <a:pPr lvl="0" algn="just"/>
            <a:r>
              <a:rPr lang="ru-RU" sz="2400" dirty="0"/>
              <a:t>У старших медицинских сестер, на постах отделении и  в процедурных кабинетах были установлены программы «1С:Бухгалтерия» для учета лекарственных средств и ИМН.</a:t>
            </a:r>
          </a:p>
          <a:p>
            <a:pPr lvl="0" algn="just"/>
            <a:r>
              <a:rPr lang="ru-RU" sz="2400" dirty="0"/>
              <a:t>Медицинская информационная система Авиценна интегрирована с ЛИС.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578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Улучшение условий больницы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25112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kk-KZ" dirty="0"/>
              <a:t>Сделан капитальный ремонт в приемном покое.</a:t>
            </a:r>
            <a:endParaRPr lang="ru-RU" dirty="0"/>
          </a:p>
          <a:p>
            <a:pPr lvl="0"/>
            <a:r>
              <a:rPr lang="ru-RU" dirty="0"/>
              <a:t>Проведен косметический  ремонт в травматологическом отделении.</a:t>
            </a:r>
          </a:p>
          <a:p>
            <a:pPr lvl="0"/>
            <a:r>
              <a:rPr lang="ru-RU" dirty="0"/>
              <a:t>Приобретены КТ аппарат,  рентген аппарат и 2 передвижных рентген аппарата, </a:t>
            </a:r>
            <a:r>
              <a:rPr lang="kk-KZ" dirty="0"/>
              <a:t>С-дуги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Приобретены гематологический анализатор, водоочистка фильтр и 2 биохимических аппарата в лабораторию.</a:t>
            </a:r>
          </a:p>
          <a:p>
            <a:pPr lvl="0"/>
            <a:r>
              <a:rPr lang="ru-RU" dirty="0"/>
              <a:t>Приобретены функциональные кровати для травматологического и хирургического отделении.</a:t>
            </a:r>
          </a:p>
          <a:p>
            <a:pPr lvl="0"/>
            <a:r>
              <a:rPr lang="kk-KZ" dirty="0"/>
              <a:t>Открылся кабинет психологической разгрузки для медицинского персонала.</a:t>
            </a:r>
          </a:p>
          <a:p>
            <a:pPr lvl="0"/>
            <a:r>
              <a:rPr lang="kk-KZ" dirty="0"/>
              <a:t>Благоустроина территория, была проложена дорожка между пищеблоком и прачкой.</a:t>
            </a:r>
          </a:p>
          <a:p>
            <a:pPr lvl="0"/>
            <a:endParaRPr lang="kk-KZ" dirty="0"/>
          </a:p>
          <a:p>
            <a:pPr lvl="0"/>
            <a:endParaRPr lang="ru-RU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756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/>
          </a:bodyPr>
          <a:lstStyle/>
          <a:p>
            <a:r>
              <a:rPr lang="ru-RU" b="1" dirty="0"/>
              <a:t>Участие в акциях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dirty="0"/>
              <a:t>БСМП продолжает принимать участие в спортивных мероприятиях среди медицинских учреждений Актюбинской области и занимать призовые места.</a:t>
            </a:r>
          </a:p>
        </p:txBody>
      </p:sp>
    </p:spTree>
    <p:extLst>
      <p:ext uri="{BB962C8B-B14F-4D97-AF65-F5344CB8AC3E}">
        <p14:creationId xmlns:p14="http://schemas.microsoft.com/office/powerpoint/2010/main" val="189756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820472" cy="5616624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Сравнительный анализ статистических показателей работы стационара за отчетный период текущего года  по сравнению с 2020г. показал увеличение количества поступивших на 1255 пациентов, и  количества выписанных пациентов на 1207; на фоне увеличения абсолютного числа умерших лиц на 20 случаев отмечается уменьшение  летальности на 0,2%, и  </a:t>
            </a:r>
            <a:r>
              <a:rPr lang="ru-RU" sz="1800" dirty="0" err="1"/>
              <a:t>досуточная</a:t>
            </a:r>
            <a:r>
              <a:rPr lang="ru-RU" sz="1800" dirty="0"/>
              <a:t> летальность снизилась на 0,2%;  СДП снизился  на 0,7%</a:t>
            </a:r>
            <a:r>
              <a:rPr lang="kk-KZ" sz="1800" dirty="0"/>
              <a:t>;</a:t>
            </a:r>
            <a:r>
              <a:rPr lang="ru-RU" sz="1800" dirty="0"/>
              <a:t> процент выполнения койко-дней увеличился на 4% ; среднегодовая занятость койки достигает 312,2, в 2020 г была 298,4. Оборот койки увеличился на 4,9%.</a:t>
            </a:r>
          </a:p>
          <a:p>
            <a:pPr algn="just"/>
            <a:r>
              <a:rPr lang="ru-RU" sz="1800" dirty="0"/>
              <a:t>С острым нарушением мозгового кровообращения поступило 866 больных (2021 г – 1023 пациента).  По поводу геморрагического инсульта за  2021 прооперировано 12   больных – 3,5% (2020 г – 53-4,5%), </a:t>
            </a:r>
            <a:r>
              <a:rPr lang="ru-RU" sz="1800" i="1" dirty="0"/>
              <a:t>РК – 6,4%. </a:t>
            </a:r>
            <a:r>
              <a:rPr lang="ru-RU" sz="1800" dirty="0"/>
              <a:t>Из них умерло – 5 (41,7%) больных (2020 - 8 - 44,4%). Проведено 43 системного </a:t>
            </a:r>
            <a:r>
              <a:rPr lang="ru-RU" sz="1800" dirty="0" err="1"/>
              <a:t>тромболизиса</a:t>
            </a:r>
            <a:r>
              <a:rPr lang="ru-RU" sz="1800" dirty="0"/>
              <a:t> – 6,7% ( в 2020 г. – 30 случаев </a:t>
            </a:r>
            <a:r>
              <a:rPr lang="ru-RU" sz="1800" dirty="0" err="1"/>
              <a:t>тромболизиса</a:t>
            </a:r>
            <a:r>
              <a:rPr lang="ru-RU" sz="1800" dirty="0"/>
              <a:t> – 4,1%), </a:t>
            </a:r>
            <a:r>
              <a:rPr lang="ru-RU" sz="1800" i="1" dirty="0"/>
              <a:t>РК -3,4%.</a:t>
            </a:r>
          </a:p>
          <a:p>
            <a:pPr algn="just"/>
            <a:r>
              <a:rPr lang="ru-RU" sz="1800" dirty="0"/>
              <a:t>Активно используется метод селективной церебральной ангиографии. За 2021 год проведено 74 исследований ( 2020 г. 130 исследований).</a:t>
            </a:r>
          </a:p>
          <a:p>
            <a:pPr algn="just"/>
            <a:r>
              <a:rPr lang="ru-RU" sz="1800" dirty="0"/>
              <a:t>За 2021 год  проведено </a:t>
            </a:r>
            <a:r>
              <a:rPr lang="ru-RU" sz="1800" dirty="0" err="1"/>
              <a:t>эндоваскулярные</a:t>
            </a:r>
            <a:r>
              <a:rPr lang="ru-RU" sz="1800" dirty="0"/>
              <a:t> операции: </a:t>
            </a:r>
            <a:r>
              <a:rPr lang="ru-RU" sz="1800" dirty="0" err="1"/>
              <a:t>стентирование</a:t>
            </a:r>
            <a:r>
              <a:rPr lang="ru-RU" sz="1800" dirty="0"/>
              <a:t> сосудов – 4 случаев. </a:t>
            </a:r>
            <a:r>
              <a:rPr lang="ru-RU" sz="1800" dirty="0" err="1"/>
              <a:t>Эмболизации</a:t>
            </a:r>
            <a:r>
              <a:rPr lang="ru-RU" sz="1800" dirty="0"/>
              <a:t> аневризм – 11 случаев, </a:t>
            </a:r>
            <a:r>
              <a:rPr lang="ru-RU" sz="1800" dirty="0" err="1"/>
              <a:t>тромбоэкстракция</a:t>
            </a:r>
            <a:r>
              <a:rPr lang="ru-RU" sz="1800" dirty="0"/>
              <a:t> ВСА – 14 случаев.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252536" y="116632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ИТОГИ: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5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С 2021 года в нашей больнице начали проводить новые операции: </a:t>
            </a:r>
          </a:p>
          <a:p>
            <a:r>
              <a:rPr lang="ru-RU" dirty="0"/>
              <a:t>1) </a:t>
            </a:r>
            <a:r>
              <a:rPr lang="ru-RU" dirty="0" err="1"/>
              <a:t>Эмболизация</a:t>
            </a:r>
            <a:r>
              <a:rPr lang="ru-RU" dirty="0"/>
              <a:t> аневризмы, со </a:t>
            </a:r>
            <a:r>
              <a:rPr lang="ru-RU" dirty="0" err="1"/>
              <a:t>стент-ассистенцией</a:t>
            </a:r>
            <a:r>
              <a:rPr lang="ru-RU" dirty="0"/>
              <a:t>. </a:t>
            </a:r>
          </a:p>
          <a:p>
            <a:r>
              <a:rPr lang="ru-RU" dirty="0"/>
              <a:t>2) </a:t>
            </a:r>
            <a:r>
              <a:rPr lang="ru-RU" dirty="0" err="1"/>
              <a:t>Эмболизация</a:t>
            </a:r>
            <a:r>
              <a:rPr lang="ru-RU" dirty="0"/>
              <a:t> аневризмы </a:t>
            </a:r>
            <a:r>
              <a:rPr lang="ru-RU" dirty="0" err="1"/>
              <a:t>потокоперенаправляющим</a:t>
            </a:r>
            <a:r>
              <a:rPr lang="ru-RU" dirty="0"/>
              <a:t> </a:t>
            </a:r>
            <a:r>
              <a:rPr lang="ru-RU" dirty="0" err="1"/>
              <a:t>стентом</a:t>
            </a:r>
            <a:r>
              <a:rPr lang="ru-RU" dirty="0"/>
              <a:t>. </a:t>
            </a:r>
          </a:p>
          <a:p>
            <a:r>
              <a:rPr lang="ru-RU" dirty="0"/>
              <a:t>3) </a:t>
            </a:r>
            <a:r>
              <a:rPr lang="ru-RU" dirty="0" err="1"/>
              <a:t>Интракрантальное</a:t>
            </a:r>
            <a:r>
              <a:rPr lang="ru-RU" dirty="0"/>
              <a:t> </a:t>
            </a:r>
            <a:r>
              <a:rPr lang="ru-RU" dirty="0" err="1"/>
              <a:t>стентирование</a:t>
            </a:r>
            <a:r>
              <a:rPr lang="ru-RU" dirty="0"/>
              <a:t>. </a:t>
            </a:r>
          </a:p>
          <a:p>
            <a:r>
              <a:rPr lang="ru-RU" dirty="0"/>
              <a:t>4) </a:t>
            </a:r>
            <a:r>
              <a:rPr lang="ru-RU" dirty="0" err="1"/>
              <a:t>Эмболизация</a:t>
            </a:r>
            <a:r>
              <a:rPr lang="ru-RU" dirty="0"/>
              <a:t> артерио-венозной </a:t>
            </a:r>
            <a:r>
              <a:rPr lang="ru-RU" dirty="0" err="1"/>
              <a:t>мальформации</a:t>
            </a:r>
            <a:r>
              <a:rPr lang="ru-RU" dirty="0"/>
              <a:t>. </a:t>
            </a:r>
          </a:p>
          <a:p>
            <a:r>
              <a:rPr lang="ru-RU" dirty="0"/>
              <a:t>5) </a:t>
            </a:r>
            <a:r>
              <a:rPr lang="ru-RU" dirty="0" err="1"/>
              <a:t>Эмболизация</a:t>
            </a:r>
            <a:r>
              <a:rPr lang="ru-RU" dirty="0"/>
              <a:t> сосудов опухоли головного мозга. </a:t>
            </a:r>
          </a:p>
          <a:p>
            <a:r>
              <a:rPr lang="ru-RU" dirty="0"/>
              <a:t>6) Экстра-</a:t>
            </a:r>
            <a:r>
              <a:rPr lang="ru-RU" dirty="0" err="1"/>
              <a:t>интракраниальный</a:t>
            </a:r>
            <a:r>
              <a:rPr lang="ru-RU" dirty="0"/>
              <a:t> </a:t>
            </a:r>
            <a:r>
              <a:rPr lang="ru-RU" dirty="0" err="1"/>
              <a:t>микроанастомоз</a:t>
            </a:r>
            <a:r>
              <a:rPr lang="ru-RU" dirty="0"/>
              <a:t>.</a:t>
            </a:r>
          </a:p>
          <a:p>
            <a:r>
              <a:rPr lang="ru-RU" dirty="0"/>
              <a:t>7) Микроваскулярная декомпрессия тройничного нерва.</a:t>
            </a:r>
          </a:p>
          <a:p>
            <a:pPr marL="109728" indent="0">
              <a:buNone/>
            </a:pPr>
            <a:endParaRPr lang="ru-RU" dirty="0"/>
          </a:p>
          <a:p>
            <a:pPr marL="109728" indent="0" algn="just">
              <a:buNone/>
            </a:pPr>
            <a:r>
              <a:rPr lang="ru-RU" dirty="0" smtClean="0"/>
              <a:t>Кредиторской </a:t>
            </a:r>
            <a:r>
              <a:rPr lang="ru-RU" dirty="0" smtClean="0"/>
              <a:t>задолженности нет. </a:t>
            </a:r>
          </a:p>
          <a:p>
            <a:pPr marL="109728" indent="0" algn="just">
              <a:buNone/>
            </a:pPr>
            <a:r>
              <a:rPr lang="ru-RU" dirty="0" smtClean="0"/>
              <a:t>Сотрудникам </a:t>
            </a:r>
            <a:r>
              <a:rPr lang="ru-RU" dirty="0"/>
              <a:t>выплачены премии на сумму – 152 864,00.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2355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Проблемные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252520" cy="5760640"/>
          </a:xfrm>
        </p:spPr>
        <p:txBody>
          <a:bodyPr>
            <a:normAutofit/>
          </a:bodyPr>
          <a:lstStyle/>
          <a:p>
            <a:r>
              <a:rPr lang="kk-KZ" dirty="0"/>
              <a:t>Ремонт ангиографической установки;</a:t>
            </a:r>
          </a:p>
          <a:p>
            <a:r>
              <a:rPr lang="kk-KZ" dirty="0"/>
              <a:t>Капитальный ремонт прачечной и дез.камеры;</a:t>
            </a:r>
          </a:p>
          <a:p>
            <a:r>
              <a:rPr lang="kk-KZ" dirty="0"/>
              <a:t>Косметический ремонт неврологического отделения;</a:t>
            </a:r>
          </a:p>
          <a:p>
            <a:r>
              <a:rPr lang="kk-KZ" dirty="0"/>
              <a:t>Ремонт фасада здания;</a:t>
            </a:r>
          </a:p>
          <a:p>
            <a:r>
              <a:rPr lang="kk-KZ" dirty="0"/>
              <a:t>Установка видео наблюдения;</a:t>
            </a:r>
          </a:p>
          <a:p>
            <a:r>
              <a:rPr lang="kk-KZ"/>
              <a:t>Приобретение аппаратов </a:t>
            </a:r>
            <a:r>
              <a:rPr lang="kk-KZ" dirty="0"/>
              <a:t>УЗИ, аппарата плазмоферез;</a:t>
            </a:r>
          </a:p>
          <a:p>
            <a:r>
              <a:rPr lang="kk-KZ" dirty="0"/>
              <a:t>Приобретение кроватей для больных;</a:t>
            </a:r>
          </a:p>
          <a:p>
            <a:r>
              <a:rPr lang="kk-KZ" dirty="0"/>
              <a:t>Приобретение персональных компьютеров;</a:t>
            </a:r>
          </a:p>
          <a:p>
            <a:r>
              <a:rPr lang="kk-KZ" dirty="0"/>
              <a:t>Установка серверного оборудования;</a:t>
            </a:r>
          </a:p>
          <a:p>
            <a:r>
              <a:rPr lang="kk-KZ" dirty="0"/>
              <a:t>Адаптирование аналоговых аппаратов лучевой диагностики и аппаратов функциональной диагностики к медицинской информационной системе.</a:t>
            </a:r>
            <a:r>
              <a:rPr lang="kk-KZ" dirty="0">
                <a:solidFill>
                  <a:srgbClr val="FF0000"/>
                </a:solidFill>
              </a:rPr>
              <a:t> </a:t>
            </a:r>
          </a:p>
          <a:p>
            <a:endParaRPr lang="kk-KZ" dirty="0"/>
          </a:p>
          <a:p>
            <a:endParaRPr lang="kk-KZ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48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/>
          <a:lstStyle/>
          <a:p>
            <a:pPr algn="ctr"/>
            <a:r>
              <a:rPr lang="ru-RU" b="1" dirty="0"/>
              <a:t>Укомплектованность кадрами: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273124"/>
              </p:ext>
            </p:extLst>
          </p:nvPr>
        </p:nvGraphicFramePr>
        <p:xfrm>
          <a:off x="611559" y="2204864"/>
          <a:ext cx="8064896" cy="418754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906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61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71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167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716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745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6317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627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Персонал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По штату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Фактически занятые штаты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Физические лица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9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+mn-lt"/>
                        </a:rPr>
                        <a:t>2020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Врачи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161,5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161,25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161,5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161,25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Провизор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Средний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285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299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Младший медперсонал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206,25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206,25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198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latin typeface="+mn-lt"/>
                        </a:rPr>
                        <a:t>Прочий персонал</a:t>
                      </a:r>
                      <a:endParaRPr lang="ru-RU" sz="20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87,25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87,25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9797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9288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473984"/>
            <a:ext cx="2016224" cy="1066800"/>
          </a:xfrm>
        </p:spPr>
        <p:txBody>
          <a:bodyPr/>
          <a:lstStyle/>
          <a:p>
            <a:r>
              <a:rPr lang="ru-RU" dirty="0"/>
              <a:t>СМП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846018"/>
              </p:ext>
            </p:extLst>
          </p:nvPr>
        </p:nvGraphicFramePr>
        <p:xfrm>
          <a:off x="0" y="1268760"/>
          <a:ext cx="4726360" cy="537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69884"/>
              </p:ext>
            </p:extLst>
          </p:nvPr>
        </p:nvGraphicFramePr>
        <p:xfrm>
          <a:off x="4211960" y="1124744"/>
          <a:ext cx="4788024" cy="5702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107504" y="404664"/>
            <a:ext cx="2016224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Врачи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-99392"/>
            <a:ext cx="8229600" cy="764704"/>
          </a:xfrm>
          <a:prstGeom prst="rect">
            <a:avLst/>
          </a:prstGeom>
          <a:solidFill>
            <a:schemeClr val="bg1"/>
          </a:solidFill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atin typeface="+mn-lt"/>
              </a:rPr>
              <a:t>Качественный состав </a:t>
            </a:r>
            <a:br>
              <a:rPr lang="ru-RU" sz="2800" b="1" dirty="0">
                <a:latin typeface="+mn-lt"/>
              </a:rPr>
            </a:br>
            <a:r>
              <a:rPr lang="ru-RU" sz="2800" b="1" dirty="0">
                <a:latin typeface="+mn-lt"/>
              </a:rPr>
              <a:t>медицинского персонала</a:t>
            </a:r>
            <a:r>
              <a:rPr lang="ru-RU" sz="2800" dirty="0">
                <a:latin typeface="+mn-lt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77365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72,9%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5688" y="77365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Категорированность</a:t>
            </a:r>
            <a:r>
              <a:rPr lang="ru-RU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50,8%  </a:t>
            </a:r>
          </a:p>
        </p:txBody>
      </p:sp>
    </p:spTree>
    <p:extLst>
      <p:ext uri="{BB962C8B-B14F-4D97-AF65-F5344CB8AC3E}">
        <p14:creationId xmlns:p14="http://schemas.microsoft.com/office/powerpoint/2010/main" val="377585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33114"/>
            <a:ext cx="4248472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Коечный фонд: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151960"/>
              </p:ext>
            </p:extLst>
          </p:nvPr>
        </p:nvGraphicFramePr>
        <p:xfrm>
          <a:off x="323528" y="700967"/>
          <a:ext cx="8064896" cy="6169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2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568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947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7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І – Профиль коек по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Количество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Гинекологическое отделение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8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интервенционной кардиологии: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Кардиологические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0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интвервенционной кардиологии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5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Многопрофильное  терапевтическое отделение 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Токсикологические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Терапевтические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39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Инсультное отделение </a:t>
                      </a:r>
                      <a:r>
                        <a:rPr lang="ru-RU" sz="1300" dirty="0">
                          <a:effectLst/>
                          <a:latin typeface="+mn-lt"/>
                        </a:rPr>
                        <a:t>(6 коек БИТ и 24 койки ранней реабилитации)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Неврология: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Неврологические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01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 неврологические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5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Нейрохирургическое отделение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Нейрохирургические койки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Койки восстановительного лечения и ранней реабилитации</a:t>
                      </a:r>
                      <a:r>
                        <a:rPr lang="ru-RU" sz="1300" baseline="0" dirty="0">
                          <a:effectLst/>
                          <a:latin typeface="+mn-lt"/>
                          <a:cs typeface="Times New Roman"/>
                        </a:rPr>
                        <a:t> нейрохирургические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4</a:t>
                      </a: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7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челюстно-лицевой хирургии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16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40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Ожоговые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Травматологические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30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Ортопедические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множественной и сочетанной травмы (политравма)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20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971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Хирургическое отделение: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60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Хирургические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Сосудистые койки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31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11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  <a:latin typeface="+mn-lt"/>
                        </a:rPr>
                        <a:t>Отделение паллиативной</a:t>
                      </a:r>
                      <a:r>
                        <a:rPr lang="kk-KZ" sz="1300" baseline="0" dirty="0">
                          <a:effectLst/>
                          <a:latin typeface="+mn-lt"/>
                        </a:rPr>
                        <a:t> помощи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20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ИТОГО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320 СМП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4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31" marR="4273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effectLst/>
                        </a:rPr>
                        <a:t>Платное многопрофильное  отделение (приказ ОУЗ №88 §1 от 29.08.2014г.)</a:t>
                      </a:r>
                      <a:endParaRPr lang="ru-R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16</a:t>
                      </a:r>
                      <a:r>
                        <a:rPr lang="kk-KZ" sz="1400" baseline="0" dirty="0">
                          <a:effectLst/>
                        </a:rPr>
                        <a:t> </a:t>
                      </a:r>
                      <a:r>
                        <a:rPr lang="kk-KZ" sz="1400" dirty="0">
                          <a:effectLst/>
                        </a:rPr>
                        <a:t>коек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818143"/>
              </p:ext>
            </p:extLst>
          </p:nvPr>
        </p:nvGraphicFramePr>
        <p:xfrm>
          <a:off x="1226615" y="1628800"/>
          <a:ext cx="6120680" cy="24749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930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49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63260">
                <a:tc>
                  <a:txBody>
                    <a:bodyPr/>
                    <a:lstStyle/>
                    <a:p>
                      <a:r>
                        <a:rPr lang="kk-KZ" b="1" dirty="0"/>
                        <a:t>№</a:t>
                      </a:r>
                      <a:endParaRPr lang="ru-RU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Дневной стационар</a:t>
                      </a:r>
                      <a:endParaRPr lang="ru-RU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Неврология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Нейрохирургия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Травматология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ЧЛХО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Хирургия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6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Гинекология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7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Терапия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3260">
                <a:tc>
                  <a:txBody>
                    <a:bodyPr/>
                    <a:lstStyle/>
                    <a:p>
                      <a:r>
                        <a:rPr lang="kk-KZ" dirty="0"/>
                        <a:t>8</a:t>
                      </a:r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Кардиология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55776" y="692696"/>
            <a:ext cx="3462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Дневной стационар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4320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Основные статистические показатели  работы ГКП БСМП на ПХВ: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507719"/>
              </p:ext>
            </p:extLst>
          </p:nvPr>
        </p:nvGraphicFramePr>
        <p:xfrm>
          <a:off x="755576" y="908720"/>
          <a:ext cx="7488832" cy="588873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754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412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0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1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2021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8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Поступило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12847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11592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писано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больных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12603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11396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койко-дней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99897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98165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летальность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первые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сутки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 суточная летальность, %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32,1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Средняя длительность пребывания на койке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Оборот</a:t>
                      </a: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койки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35,6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выполнения койко-дней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91,9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87,9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Среднегодовая занятость койки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312,2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298,4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Оперировано больных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6318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5778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Хирургическая активность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78,3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76,3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Умерло после операции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Послеоперацио</a:t>
                      </a: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нная летальность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Плановая госпитализация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Экстренная госпитализация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12140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10883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Проведено операции: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6989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6030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Плановых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619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2301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Экстренных 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6370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3729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4032448" cy="634752"/>
          </a:xfrm>
        </p:spPr>
        <p:txBody>
          <a:bodyPr>
            <a:normAutofit/>
          </a:bodyPr>
          <a:lstStyle/>
          <a:p>
            <a:r>
              <a:rPr lang="ru-RU" sz="2000" b="1" dirty="0"/>
              <a:t>Экстренные обращения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46968660"/>
              </p:ext>
            </p:extLst>
          </p:nvPr>
        </p:nvGraphicFramePr>
        <p:xfrm>
          <a:off x="4992216" y="969089"/>
          <a:ext cx="415178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-331618" y="188640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Обращения в приемное отделение: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836716"/>
              </p:ext>
            </p:extLst>
          </p:nvPr>
        </p:nvGraphicFramePr>
        <p:xfrm>
          <a:off x="-108520" y="1196752"/>
          <a:ext cx="5184577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0879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Сравнительные показатели по плановой госпитализации через Портал БГ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97396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16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Другая 1">
      <a:majorFont>
        <a:latin typeface="Cambria"/>
        <a:ea typeface=""/>
        <a:cs typeface=""/>
      </a:majorFont>
      <a:minorFont>
        <a:latin typeface="Times New Roman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8386</TotalTime>
  <Words>1964</Words>
  <Application>Microsoft Office PowerPoint</Application>
  <PresentationFormat>Экран (4:3)</PresentationFormat>
  <Paragraphs>709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Городская</vt:lpstr>
      <vt:lpstr>Отчет о деятельности  ГКП БСМП на ПХВ за 2021г.</vt:lpstr>
      <vt:lpstr>Презентация PowerPoint</vt:lpstr>
      <vt:lpstr>Укомплектованность кадрами:</vt:lpstr>
      <vt:lpstr>СМП</vt:lpstr>
      <vt:lpstr>Коечный фонд:</vt:lpstr>
      <vt:lpstr>Презентация PowerPoint</vt:lpstr>
      <vt:lpstr>Основные статистические показатели  работы ГКП БСМП на ПХВ:</vt:lpstr>
      <vt:lpstr>Экстренные обращения</vt:lpstr>
      <vt:lpstr>Сравнительные показатели по плановой госпитализации через Портал БГ</vt:lpstr>
      <vt:lpstr>Презентация PowerPoint</vt:lpstr>
      <vt:lpstr>Презентация PowerPoint</vt:lpstr>
      <vt:lpstr>Сравнительный анализ летальности</vt:lpstr>
      <vt:lpstr>Анализ летальности</vt:lpstr>
      <vt:lpstr>Анализ случаев, подлежащих экспертизе качества медицинских услуг: </vt:lpstr>
      <vt:lpstr>Государственный заказ на медицинские услуги за 2021 г. (в тенге)</vt:lpstr>
      <vt:lpstr>Презентация PowerPoint</vt:lpstr>
      <vt:lpstr>Структура доходов по платным услугам за 2021г.</vt:lpstr>
      <vt:lpstr>Структура расходов по платным услугам за 2021г. </vt:lpstr>
      <vt:lpstr>Оборудование, приобретенное больницей за счет средств ФСМС </vt:lpstr>
      <vt:lpstr>Оборудование, приобретенное больницей по линии Областного управления здравоохранения </vt:lpstr>
      <vt:lpstr>Количество письменных  обращений в СПП и ВК за 2019-2021г.г.: </vt:lpstr>
      <vt:lpstr>Количество обученных сотрудников за 2021 год по ГКП «Больница скорой медицинской помощи» на ПХВ</vt:lpstr>
      <vt:lpstr>Участие в мастер-классах и конференциях</vt:lpstr>
      <vt:lpstr>Медицинская информационная система </vt:lpstr>
      <vt:lpstr>Улучшение условий больницы</vt:lpstr>
      <vt:lpstr>Участие в акциях</vt:lpstr>
      <vt:lpstr>ИТОГИ:</vt:lpstr>
      <vt:lpstr>Презентация PowerPoint</vt:lpstr>
      <vt:lpstr>Проблемные вопросы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Приемная</dc:creator>
  <cp:lastModifiedBy>Юзер</cp:lastModifiedBy>
  <cp:revision>357</cp:revision>
  <cp:lastPrinted>2022-02-08T06:01:52Z</cp:lastPrinted>
  <dcterms:created xsi:type="dcterms:W3CDTF">2017-02-01T03:57:35Z</dcterms:created>
  <dcterms:modified xsi:type="dcterms:W3CDTF">2022-02-18T03:43:31Z</dcterms:modified>
</cp:coreProperties>
</file>