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59" r:id="rId4"/>
    <p:sldId id="304" r:id="rId5"/>
    <p:sldId id="260" r:id="rId6"/>
    <p:sldId id="261" r:id="rId7"/>
    <p:sldId id="262" r:id="rId8"/>
    <p:sldId id="308" r:id="rId9"/>
    <p:sldId id="311" r:id="rId10"/>
    <p:sldId id="330" r:id="rId11"/>
    <p:sldId id="331" r:id="rId12"/>
    <p:sldId id="312" r:id="rId13"/>
    <p:sldId id="298" r:id="rId14"/>
    <p:sldId id="328" r:id="rId15"/>
    <p:sldId id="273" r:id="rId16"/>
    <p:sldId id="320" r:id="rId17"/>
    <p:sldId id="321" r:id="rId18"/>
    <p:sldId id="302" r:id="rId19"/>
    <p:sldId id="329" r:id="rId20"/>
    <p:sldId id="318" r:id="rId21"/>
    <p:sldId id="275" r:id="rId22"/>
    <p:sldId id="325" r:id="rId23"/>
    <p:sldId id="326" r:id="rId24"/>
    <p:sldId id="297" r:id="rId25"/>
    <p:sldId id="319" r:id="rId26"/>
    <p:sldId id="303" r:id="rId27"/>
    <p:sldId id="285" r:id="rId28"/>
    <p:sldId id="314" r:id="rId29"/>
    <p:sldId id="283" r:id="rId3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48229081153362E-2"/>
                  <c:y val="7.0856222124771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6117181086502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183515432595063E-2"/>
                  <c:y val="-2.361874070825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53</c:v>
                </c:pt>
                <c:pt idx="1">
                  <c:v>22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364928"/>
        <c:axId val="22366464"/>
        <c:axId val="0"/>
      </c:bar3DChart>
      <c:catAx>
        <c:axId val="2236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22366464"/>
        <c:crosses val="autoZero"/>
        <c:auto val="1"/>
        <c:lblAlgn val="ctr"/>
        <c:lblOffset val="100"/>
        <c:noMultiLvlLbl val="0"/>
      </c:catAx>
      <c:valAx>
        <c:axId val="22366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364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5671329359369"/>
          <c:y val="0.22900898367628861"/>
          <c:w val="0.1614195117234547"/>
          <c:h val="0.121568448040444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15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262255995375128E-2"/>
                  <c:y val="-6.6813691861566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609804796300103E-2"/>
                  <c:y val="-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219609592600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133</c:v>
                </c:pt>
                <c:pt idx="1">
                  <c:v>31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305408"/>
        <c:axId val="22312448"/>
        <c:axId val="0"/>
      </c:bar3DChart>
      <c:catAx>
        <c:axId val="22305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2312448"/>
        <c:crosses val="autoZero"/>
        <c:auto val="1"/>
        <c:lblAlgn val="ctr"/>
        <c:lblOffset val="100"/>
        <c:noMultiLvlLbl val="0"/>
      </c:catAx>
      <c:valAx>
        <c:axId val="223124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305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09339969891549"/>
          <c:y val="0.24001547412118079"/>
          <c:w val="0.15899189310663439"/>
          <c:h val="0.114632654464136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порталу БГ</a:t>
            </a:r>
          </a:p>
        </c:rich>
      </c:tx>
      <c:layout>
        <c:manualLayout>
          <c:xMode val="edge"/>
          <c:yMode val="edge"/>
          <c:x val="8.954560256506601E-2"/>
          <c:y val="5.755138317964670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порталу БГ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589259942232064E-2"/>
                  <c:y val="-0.20106099322297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76603792490168E-2"/>
                  <c:y val="-0.12698589045661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1209</c:v>
                </c:pt>
                <c:pt idx="1">
                  <c:v>1411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569344"/>
        <c:axId val="22570880"/>
        <c:axId val="0"/>
      </c:bar3DChart>
      <c:catAx>
        <c:axId val="2256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570880"/>
        <c:crosses val="autoZero"/>
        <c:auto val="1"/>
        <c:lblAlgn val="ctr"/>
        <c:lblOffset val="100"/>
        <c:noMultiLvlLbl val="0"/>
      </c:catAx>
      <c:valAx>
        <c:axId val="225708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569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экстренным направлениям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0155525475475505E-2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849932319819841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00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17330</c:v>
                </c:pt>
                <c:pt idx="1">
                  <c:v>16232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самообращения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33288213213259E-2"/>
                  <c:y val="-5.3841766659467811E-17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849932319819841E-2"/>
                  <c:y val="-5.8737151248164461E-3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8150</c:v>
                </c:pt>
                <c:pt idx="1">
                  <c:v>7696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травмпункт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3110509509510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84993231981984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16310</c:v>
                </c:pt>
                <c:pt idx="1">
                  <c:v>15803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549824"/>
        <c:axId val="23551360"/>
        <c:axId val="0"/>
      </c:bar3DChart>
      <c:catAx>
        <c:axId val="2354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551360"/>
        <c:crosses val="autoZero"/>
        <c:auto val="1"/>
        <c:lblAlgn val="ctr"/>
        <c:lblOffset val="100"/>
        <c:noMultiLvlLbl val="0"/>
      </c:catAx>
      <c:valAx>
        <c:axId val="235513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4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30051819168477"/>
          <c:y val="0.21274549932359776"/>
          <c:w val="0.35069948180831528"/>
          <c:h val="0.574509001352804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госпитализировано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1062E-3"/>
                  <c:y val="-3.5242290748898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979</c:v>
                </c:pt>
                <c:pt idx="1">
                  <c:v>1230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отказано в госпитализации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3.5242290748898682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ln>
                        <a:solidFill>
                          <a:schemeClr val="bg1"/>
                        </a:solidFill>
                      </a:ln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8E-2"/>
                  <c:y val="-4.992657856093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207</c:v>
                </c:pt>
                <c:pt idx="1">
                  <c:v>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169856"/>
        <c:axId val="24249472"/>
        <c:axId val="0"/>
      </c:bar3DChart>
      <c:catAx>
        <c:axId val="241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249472"/>
        <c:crosses val="autoZero"/>
        <c:auto val="1"/>
        <c:lblAlgn val="ctr"/>
        <c:lblOffset val="100"/>
        <c:noMultiLvlLbl val="0"/>
      </c:catAx>
      <c:valAx>
        <c:axId val="24249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4169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519830854476519"/>
          <c:y val="0.20493045197544141"/>
          <c:w val="0.26554243219597551"/>
          <c:h val="0.267084764184212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Количество</a:t>
            </a:r>
            <a:r>
              <a:rPr lang="ru-RU" sz="2800" b="1" cap="none" spc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госпитализации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 диагностическую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палату </a:t>
            </a:r>
          </a:p>
          <a:p>
            <a:pPr>
              <a:defRPr/>
            </a:pP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(Всего 2020 год 1 601, 2019 году 1489)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>
        <c:manualLayout>
          <c:xMode val="edge"/>
          <c:yMode val="edge"/>
          <c:x val="1.8207100746710166E-2"/>
          <c:y val="9.798294016714191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04062963193792E-2"/>
          <c:y val="0.27803484797985412"/>
          <c:w val="0.68009493976730684"/>
          <c:h val="0.721388672863508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госпитализации в диагностическую палату</c:v>
                </c:pt>
              </c:strCache>
            </c:strRef>
          </c:tx>
          <c:explosion val="39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7"/>
            <c:bubble3D val="0"/>
            <c:spPr>
              <a:solidFill>
                <a:schemeClr val="tx1"/>
              </a:solidFill>
            </c:spPr>
          </c:dPt>
          <c:dPt>
            <c:idx val="8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9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4.6675030687647175E-2"/>
                  <c:y val="-4.1728542507622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380992897808102E-3"/>
                  <c:y val="-5.332895110419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14910719043864E-2"/>
                  <c:y val="-6.187074892913133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5979290467274189E-2"/>
                  <c:y val="-1.568004789591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6046184570278102E-3"/>
                  <c:y val="2.351143082867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319888576066074E-2"/>
                  <c:y val="3.360135910824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инсультное</c:v>
                </c:pt>
                <c:pt idx="1">
                  <c:v>хирургическое</c:v>
                </c:pt>
                <c:pt idx="2">
                  <c:v>челюстно-лицевая хирургия</c:v>
                </c:pt>
                <c:pt idx="3">
                  <c:v>неврологическое</c:v>
                </c:pt>
                <c:pt idx="4">
                  <c:v>терапевтическое</c:v>
                </c:pt>
                <c:pt idx="5">
                  <c:v>кардиологическое</c:v>
                </c:pt>
                <c:pt idx="6">
                  <c:v>гинекологическое</c:v>
                </c:pt>
                <c:pt idx="7">
                  <c:v>травматологическое</c:v>
                </c:pt>
                <c:pt idx="8">
                  <c:v>нейрохирургия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837</c:v>
                </c:pt>
                <c:pt idx="1">
                  <c:v>370</c:v>
                </c:pt>
                <c:pt idx="2">
                  <c:v>8</c:v>
                </c:pt>
                <c:pt idx="3">
                  <c:v>173</c:v>
                </c:pt>
                <c:pt idx="4">
                  <c:v>12</c:v>
                </c:pt>
                <c:pt idx="5">
                  <c:v>102</c:v>
                </c:pt>
                <c:pt idx="6">
                  <c:v>75</c:v>
                </c:pt>
                <c:pt idx="7">
                  <c:v>15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772735278735964"/>
          <c:y val="0.14414158064069979"/>
          <c:w val="0.29393933646035714"/>
          <c:h val="0.855858419359300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Исходы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госпитализации в диагностическую 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палату </a:t>
            </a:r>
            <a:r>
              <a:rPr lang="ru-RU" sz="2000" b="1" i="0" baseline="0" dirty="0" smtClean="0">
                <a:effectLst/>
              </a:rPr>
              <a:t>(Всего 1 601)</a:t>
            </a:r>
            <a:endParaRPr lang="ru-RU" sz="2000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исходы госпитализации в диагностическую палату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2.9985053951589385E-2"/>
                  <c:y val="-2.699565667065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270098182171674E-2"/>
                  <c:y val="-2.6176751625263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госпитализированы в круглосуточный стационар</c:v>
                </c:pt>
                <c:pt idx="1">
                  <c:v>госпитализированы в дневной стационар</c:v>
                </c:pt>
                <c:pt idx="2">
                  <c:v>направлены на амбулаторное лечение</c:v>
                </c:pt>
                <c:pt idx="3">
                  <c:v>самоотказы</c:v>
                </c:pt>
                <c:pt idx="4">
                  <c:v>направлены в др МО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378</c:v>
                </c:pt>
                <c:pt idx="1">
                  <c:v>18</c:v>
                </c:pt>
                <c:pt idx="2">
                  <c:v>1174</c:v>
                </c:pt>
                <c:pt idx="3">
                  <c:v>18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640960" cy="1470025"/>
          </a:xfrm>
        </p:spPr>
        <p:txBody>
          <a:bodyPr/>
          <a:lstStyle/>
          <a:p>
            <a:pPr algn="ctr"/>
            <a:r>
              <a:rPr lang="ru-RU" b="1" dirty="0" smtClean="0"/>
              <a:t>Отчет о деятельности </a:t>
            </a:r>
            <a:br>
              <a:rPr lang="ru-RU" b="1" dirty="0" smtClean="0"/>
            </a:br>
            <a:r>
              <a:rPr lang="ru-RU" b="1" dirty="0" smtClean="0"/>
              <a:t>ГКП БСМП на ПХВ за 2020г.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4221088"/>
            <a:ext cx="4413448" cy="1752600"/>
          </a:xfrm>
        </p:spPr>
        <p:txBody>
          <a:bodyPr/>
          <a:lstStyle/>
          <a:p>
            <a:pPr algn="r"/>
            <a:r>
              <a:rPr lang="ru-RU" b="1" dirty="0" smtClean="0"/>
              <a:t>Главный врач </a:t>
            </a:r>
            <a:r>
              <a:rPr lang="ru-RU" b="1" dirty="0" err="1" smtClean="0"/>
              <a:t>Капанов</a:t>
            </a:r>
            <a:r>
              <a:rPr lang="ru-RU" b="1" dirty="0" smtClean="0"/>
              <a:t> С.Т.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813492"/>
              </p:ext>
            </p:extLst>
          </p:nvPr>
        </p:nvGraphicFramePr>
        <p:xfrm>
          <a:off x="179512" y="116632"/>
          <a:ext cx="885698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10193097"/>
              </p:ext>
            </p:extLst>
          </p:nvPr>
        </p:nvGraphicFramePr>
        <p:xfrm>
          <a:off x="-33784" y="6453336"/>
          <a:ext cx="9177784" cy="42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329534"/>
              </p:ext>
            </p:extLst>
          </p:nvPr>
        </p:nvGraphicFramePr>
        <p:xfrm>
          <a:off x="457200" y="476672"/>
          <a:ext cx="8229600" cy="609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3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Сравнительный анализ летальности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719163"/>
              </p:ext>
            </p:extLst>
          </p:nvPr>
        </p:nvGraphicFramePr>
        <p:xfrm>
          <a:off x="179512" y="1052736"/>
          <a:ext cx="8820473" cy="569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157"/>
                <a:gridCol w="1470079"/>
                <a:gridCol w="1470079"/>
                <a:gridCol w="1592586"/>
                <a:gridCol w="1347572"/>
              </a:tblGrid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Отделения</a:t>
                      </a:r>
                      <a:endParaRPr lang="ru-RU" sz="20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2019</a:t>
                      </a:r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2020</a:t>
                      </a:r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047">
                <a:tc>
                  <a:txBody>
                    <a:bodyPr/>
                    <a:lstStyle/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поступило</a:t>
                      </a:r>
                      <a:endParaRPr lang="ru-RU" sz="20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умерло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поступило</a:t>
                      </a:r>
                      <a:endParaRPr lang="ru-RU" sz="20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умерло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Кардиологическое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880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52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840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43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Терапевтическое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1202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88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1018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78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Инсультное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1185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132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1153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135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Неврологическое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688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10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+mn-lt"/>
                        </a:rPr>
                        <a:t>566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7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Нейрохирургическое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2121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56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latin typeface="+mn-lt"/>
                        </a:rPr>
                        <a:t>1313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42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Травматологическое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1017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15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1251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14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Отделение</a:t>
                      </a:r>
                      <a:r>
                        <a:rPr lang="ru-RU" sz="2000" b="0" baseline="0" dirty="0" smtClean="0"/>
                        <a:t> </a:t>
                      </a:r>
                      <a:r>
                        <a:rPr lang="ru-RU" sz="2000" b="0" baseline="0" dirty="0" err="1" smtClean="0"/>
                        <a:t>политравмы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279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11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284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15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Хирургическое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2092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82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2374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86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Гинекологическое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1266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1407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0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Сестринского</a:t>
                      </a:r>
                      <a:r>
                        <a:rPr lang="ru-RU" sz="2000" b="0" baseline="0" dirty="0" smtClean="0"/>
                        <a:t> ухода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217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17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272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latin typeface="+mn-lt"/>
                        </a:rPr>
                        <a:t>32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ЧЛХО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427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2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622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+mn-lt"/>
                        </a:rPr>
                        <a:t>1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Итого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11374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494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11100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+mn-lt"/>
                        </a:rPr>
                        <a:t>453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3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Анализ летальности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96752"/>
            <a:ext cx="9108504" cy="5472608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За отчетный период умерло </a:t>
            </a:r>
            <a:r>
              <a:rPr lang="ru-RU" sz="1800" dirty="0" smtClean="0"/>
              <a:t>453 </a:t>
            </a:r>
            <a:r>
              <a:rPr lang="ru-RU" sz="1800" dirty="0"/>
              <a:t>больных (</a:t>
            </a:r>
            <a:r>
              <a:rPr lang="ru-RU" sz="1800" dirty="0" smtClean="0"/>
              <a:t>2019 </a:t>
            </a:r>
            <a:r>
              <a:rPr lang="ru-RU" sz="1800" dirty="0"/>
              <a:t>г. – </a:t>
            </a:r>
            <a:r>
              <a:rPr lang="ru-RU" sz="1800" dirty="0" smtClean="0"/>
              <a:t>494). </a:t>
            </a:r>
            <a:r>
              <a:rPr lang="ru-RU" sz="1800" dirty="0"/>
              <a:t>Общая летальность по больнице составила </a:t>
            </a:r>
            <a:r>
              <a:rPr lang="ru-RU" sz="1800" dirty="0" smtClean="0"/>
              <a:t>3,8 </a:t>
            </a:r>
            <a:r>
              <a:rPr lang="ru-RU" sz="1800" dirty="0"/>
              <a:t>% (</a:t>
            </a:r>
            <a:r>
              <a:rPr lang="ru-RU" sz="1800" dirty="0" smtClean="0"/>
              <a:t>2019г</a:t>
            </a:r>
            <a:r>
              <a:rPr lang="ru-RU" sz="1800" dirty="0"/>
              <a:t>. </a:t>
            </a:r>
            <a:r>
              <a:rPr lang="ru-RU" sz="1800" dirty="0" smtClean="0"/>
              <a:t>– 4,1%)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по больнице составила </a:t>
            </a:r>
            <a:r>
              <a:rPr lang="ru-RU" sz="1800" dirty="0" smtClean="0"/>
              <a:t>163 </a:t>
            </a:r>
            <a:r>
              <a:rPr lang="ru-RU" sz="1800" dirty="0"/>
              <a:t>-</a:t>
            </a:r>
            <a:r>
              <a:rPr lang="ru-RU" sz="1800" dirty="0" smtClean="0"/>
              <a:t>35,9%, </a:t>
            </a:r>
            <a:r>
              <a:rPr lang="ru-RU" sz="1800" dirty="0"/>
              <a:t>(</a:t>
            </a:r>
            <a:r>
              <a:rPr lang="ru-RU" sz="1800" dirty="0" smtClean="0"/>
              <a:t>2019 </a:t>
            </a:r>
            <a:r>
              <a:rPr lang="ru-RU" sz="1800" dirty="0"/>
              <a:t>г: </a:t>
            </a:r>
            <a:r>
              <a:rPr lang="ru-RU" sz="1800" dirty="0" smtClean="0"/>
              <a:t>160 </a:t>
            </a:r>
            <a:r>
              <a:rPr lang="ru-RU" sz="1800" dirty="0"/>
              <a:t>-</a:t>
            </a:r>
            <a:r>
              <a:rPr lang="ru-RU" sz="1800" dirty="0" smtClean="0"/>
              <a:t>32,4%).</a:t>
            </a:r>
            <a:endParaRPr lang="ru-RU" sz="1800" dirty="0"/>
          </a:p>
          <a:p>
            <a:pPr algn="just"/>
            <a:r>
              <a:rPr lang="ru-RU" sz="1800" dirty="0"/>
              <a:t>При анализе структуры летальности по классам заболеваний, отмечаем, что основная летальность приходится на болезни системы кровообращения –умерло </a:t>
            </a:r>
            <a:r>
              <a:rPr lang="ru-RU" sz="1800" dirty="0" smtClean="0"/>
              <a:t>-195 </a:t>
            </a:r>
            <a:r>
              <a:rPr lang="ru-RU" sz="1800" dirty="0"/>
              <a:t>(</a:t>
            </a:r>
            <a:r>
              <a:rPr lang="ru-RU" sz="1800" dirty="0" smtClean="0"/>
              <a:t>2019-205), </a:t>
            </a:r>
            <a:r>
              <a:rPr lang="ru-RU" sz="1800" dirty="0"/>
              <a:t>на </a:t>
            </a:r>
            <a:r>
              <a:rPr lang="ru-RU" sz="1800" dirty="0" smtClean="0"/>
              <a:t>10 </a:t>
            </a:r>
            <a:r>
              <a:rPr lang="ru-RU" sz="1800" dirty="0"/>
              <a:t>больных </a:t>
            </a:r>
            <a:r>
              <a:rPr lang="ru-RU" sz="1800" dirty="0" smtClean="0"/>
              <a:t>меньше</a:t>
            </a:r>
            <a:r>
              <a:rPr lang="ru-RU" sz="1800" dirty="0"/>
              <a:t>, чем в </a:t>
            </a:r>
            <a:r>
              <a:rPr lang="ru-RU" sz="1800" dirty="0" smtClean="0"/>
              <a:t>2019 </a:t>
            </a:r>
            <a:r>
              <a:rPr lang="ru-RU" sz="1800" dirty="0"/>
              <a:t>году. </a:t>
            </a:r>
          </a:p>
          <a:p>
            <a:pPr algn="just"/>
            <a:r>
              <a:rPr lang="ru-RU" sz="1800" dirty="0" smtClean="0"/>
              <a:t>	</a:t>
            </a:r>
            <a:r>
              <a:rPr lang="ru-RU" sz="1800" dirty="0"/>
              <a:t>От инфаркта миокарда умерло – 6</a:t>
            </a:r>
            <a:r>
              <a:rPr lang="ru-RU" sz="1800" dirty="0" smtClean="0"/>
              <a:t> -1,3% </a:t>
            </a:r>
            <a:r>
              <a:rPr lang="ru-RU" sz="1800" dirty="0"/>
              <a:t>(</a:t>
            </a:r>
            <a:r>
              <a:rPr lang="ru-RU" sz="1800" dirty="0" smtClean="0"/>
              <a:t>2019 </a:t>
            </a:r>
            <a:r>
              <a:rPr lang="ru-RU" sz="1800" dirty="0"/>
              <a:t>г. – </a:t>
            </a:r>
            <a:r>
              <a:rPr lang="ru-RU" sz="1800" dirty="0" smtClean="0"/>
              <a:t>10 -2% ). Нарушения </a:t>
            </a:r>
            <a:r>
              <a:rPr lang="ru-RU" sz="1800" dirty="0"/>
              <a:t>мозгового кровообращения </a:t>
            </a:r>
            <a:r>
              <a:rPr lang="ru-RU" sz="1800" dirty="0" smtClean="0"/>
              <a:t>–153 – 33,7%  </a:t>
            </a:r>
            <a:r>
              <a:rPr lang="ru-RU" sz="1800" dirty="0"/>
              <a:t>(</a:t>
            </a:r>
            <a:r>
              <a:rPr lang="ru-RU" sz="1800" dirty="0" smtClean="0"/>
              <a:t>2019 </a:t>
            </a:r>
            <a:r>
              <a:rPr lang="ru-RU" sz="1800" dirty="0"/>
              <a:t>г. – </a:t>
            </a:r>
            <a:r>
              <a:rPr lang="ru-RU" sz="1800" dirty="0" smtClean="0"/>
              <a:t>166 </a:t>
            </a:r>
            <a:r>
              <a:rPr lang="ru-RU" sz="1800" dirty="0"/>
              <a:t>– </a:t>
            </a:r>
            <a:r>
              <a:rPr lang="ru-RU" sz="1800" dirty="0" smtClean="0"/>
              <a:t>33,6% ).</a:t>
            </a:r>
          </a:p>
          <a:p>
            <a:pPr marL="109728" indent="0" algn="just">
              <a:buNone/>
            </a:pPr>
            <a:endParaRPr lang="ru-RU" sz="1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/>
              <a:t> </a:t>
            </a:r>
            <a:r>
              <a:rPr lang="ru-RU" sz="1800" dirty="0" smtClean="0"/>
              <a:t>        </a:t>
            </a:r>
            <a:r>
              <a:rPr lang="ru-RU" sz="1600" dirty="0" smtClean="0"/>
              <a:t> </a:t>
            </a:r>
            <a:r>
              <a:rPr lang="ru-RU" sz="1800" dirty="0" smtClean="0"/>
              <a:t>На </a:t>
            </a:r>
            <a:r>
              <a:rPr lang="ru-RU" sz="1800" dirty="0"/>
              <a:t>1 месте –БСК </a:t>
            </a:r>
            <a:r>
              <a:rPr lang="ru-RU" sz="1800" dirty="0" smtClean="0"/>
              <a:t>195, </a:t>
            </a:r>
            <a:r>
              <a:rPr lang="ru-RU" sz="1800" dirty="0"/>
              <a:t>что составило </a:t>
            </a:r>
            <a:r>
              <a:rPr lang="ru-RU" sz="1800" dirty="0" smtClean="0"/>
              <a:t>43,05%. </a:t>
            </a:r>
            <a:r>
              <a:rPr lang="ru-RU" sz="1800" dirty="0"/>
              <a:t>в </a:t>
            </a:r>
            <a:r>
              <a:rPr lang="ru-RU" sz="1800" dirty="0" smtClean="0"/>
              <a:t>2019 </a:t>
            </a:r>
            <a:r>
              <a:rPr lang="ru-RU" sz="1800" dirty="0"/>
              <a:t>году смертность от БСК составила </a:t>
            </a:r>
            <a:r>
              <a:rPr lang="ru-RU" sz="1800" dirty="0" smtClean="0"/>
              <a:t>205 </a:t>
            </a:r>
            <a:r>
              <a:rPr lang="ru-RU" sz="1800" dirty="0"/>
              <a:t>случаев </a:t>
            </a:r>
            <a:r>
              <a:rPr lang="ru-RU" sz="1800" dirty="0" smtClean="0"/>
              <a:t>(41,5%). </a:t>
            </a:r>
            <a:endParaRPr lang="ru-RU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/>
              <a:t>           На 2 месте - болезни органов пищеварения умерло – </a:t>
            </a:r>
            <a:r>
              <a:rPr lang="ru-RU" sz="1800" dirty="0" smtClean="0"/>
              <a:t>87 </a:t>
            </a:r>
            <a:r>
              <a:rPr lang="ru-RU" sz="1800" dirty="0"/>
              <a:t>составило </a:t>
            </a:r>
            <a:r>
              <a:rPr lang="ru-RU" sz="1800" dirty="0" smtClean="0"/>
              <a:t>19,2%.  </a:t>
            </a:r>
            <a:r>
              <a:rPr lang="ru-RU" sz="1800" dirty="0"/>
              <a:t>В </a:t>
            </a:r>
            <a:r>
              <a:rPr lang="ru-RU" sz="1800" dirty="0" smtClean="0"/>
              <a:t>2019 </a:t>
            </a:r>
            <a:r>
              <a:rPr lang="ru-RU" sz="1800" dirty="0"/>
              <a:t>году </a:t>
            </a:r>
            <a:r>
              <a:rPr lang="ru-RU" sz="1800" dirty="0" smtClean="0"/>
              <a:t>89 </a:t>
            </a:r>
            <a:r>
              <a:rPr lang="ru-RU" sz="1800" dirty="0"/>
              <a:t>случаев (</a:t>
            </a:r>
            <a:r>
              <a:rPr lang="ru-RU" sz="1800" dirty="0" smtClean="0"/>
              <a:t>18%). </a:t>
            </a:r>
            <a:r>
              <a:rPr lang="ru-RU" sz="1800" dirty="0"/>
              <a:t>	</a:t>
            </a:r>
            <a:endParaRPr lang="en-US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/>
              <a:t>          На 3 месте –- травмы и отравления : умерло – </a:t>
            </a:r>
            <a:r>
              <a:rPr lang="ru-RU" sz="1800" dirty="0" smtClean="0"/>
              <a:t>73, </a:t>
            </a:r>
            <a:r>
              <a:rPr lang="ru-RU" sz="1800" dirty="0"/>
              <a:t>что составило </a:t>
            </a:r>
            <a:r>
              <a:rPr lang="ru-RU" sz="1800" dirty="0" smtClean="0"/>
              <a:t>16,1%. </a:t>
            </a:r>
            <a:r>
              <a:rPr lang="ru-RU" sz="1800" dirty="0"/>
              <a:t>В </a:t>
            </a:r>
            <a:r>
              <a:rPr lang="ru-RU" sz="1800" dirty="0" smtClean="0"/>
              <a:t>2019 </a:t>
            </a:r>
            <a:r>
              <a:rPr lang="ru-RU" sz="1800" dirty="0"/>
              <a:t>году умерло </a:t>
            </a:r>
            <a:r>
              <a:rPr lang="ru-RU" sz="1800" dirty="0" smtClean="0"/>
              <a:t>82 </a:t>
            </a:r>
            <a:r>
              <a:rPr lang="ru-RU" sz="1800" dirty="0"/>
              <a:t>больных, что составило </a:t>
            </a:r>
            <a:r>
              <a:rPr lang="ru-RU" sz="1800" dirty="0" smtClean="0"/>
              <a:t>16,6 </a:t>
            </a:r>
            <a:r>
              <a:rPr lang="ru-RU" sz="1800" dirty="0"/>
              <a:t>% и это на </a:t>
            </a:r>
            <a:r>
              <a:rPr lang="ru-RU" sz="1800" dirty="0" smtClean="0"/>
              <a:t>9 </a:t>
            </a:r>
            <a:r>
              <a:rPr lang="ru-RU" sz="1800" dirty="0"/>
              <a:t>случаев </a:t>
            </a:r>
            <a:r>
              <a:rPr lang="ru-RU" sz="1800" dirty="0" smtClean="0"/>
              <a:t>меньше</a:t>
            </a:r>
            <a:r>
              <a:rPr lang="ru-RU" sz="18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/>
              <a:t>          Прочие – </a:t>
            </a:r>
            <a:r>
              <a:rPr lang="ru-RU" sz="1800" dirty="0" smtClean="0"/>
              <a:t>98, </a:t>
            </a:r>
            <a:r>
              <a:rPr lang="ru-RU" sz="1800" dirty="0"/>
              <a:t>что составило </a:t>
            </a:r>
            <a:r>
              <a:rPr lang="ru-RU" sz="1800" dirty="0" smtClean="0"/>
              <a:t>21,6%; </a:t>
            </a:r>
            <a:r>
              <a:rPr lang="ru-RU" sz="1800" dirty="0"/>
              <a:t>от прочей патологии в </a:t>
            </a:r>
            <a:r>
              <a:rPr lang="ru-RU" sz="1800" dirty="0" smtClean="0"/>
              <a:t>2019 </a:t>
            </a:r>
            <a:r>
              <a:rPr lang="ru-RU" sz="1800" dirty="0"/>
              <a:t>году умерло </a:t>
            </a:r>
            <a:r>
              <a:rPr lang="ru-RU" sz="1800" dirty="0" smtClean="0"/>
              <a:t>118 </a:t>
            </a:r>
            <a:r>
              <a:rPr lang="ru-RU" sz="1800" dirty="0"/>
              <a:t>пациентов (</a:t>
            </a:r>
            <a:r>
              <a:rPr lang="ru-RU" sz="1800" dirty="0" smtClean="0"/>
              <a:t>23,9%).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73616" cy="10668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Анализ случаев, подлежащих экспертизе качества медицинских услуг:</a:t>
            </a:r>
            <a:br>
              <a:rPr lang="ru-RU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385272"/>
              </p:ext>
            </p:extLst>
          </p:nvPr>
        </p:nvGraphicFramePr>
        <p:xfrm>
          <a:off x="395534" y="1412779"/>
          <a:ext cx="8034118" cy="429486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8976"/>
                <a:gridCol w="5813336"/>
                <a:gridCol w="975988"/>
                <a:gridCol w="785818"/>
              </a:tblGrid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№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Случаи, подлежащие экспертизе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на уровне стационара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2019г.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2020г.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ru-RU" sz="2000" dirty="0"/>
                        <a:t>Случаи летальных исходов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494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ВБИ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 повторной госпитализации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4. 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осложнений течения заболеваний, в том числе послеоперационных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5</a:t>
                      </a:r>
                      <a:r>
                        <a:rPr lang="ru-RU" sz="2000" dirty="0" smtClean="0"/>
                        <a:t>.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расхождения клинического и патологоанатомического диагнозов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Случаи, сопровождающиеся обоснованными жалобами пациентов или их родственников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Необоснованная госпитализация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0,7%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Государственный заказ на медицинские услуги за 2020 г.</a:t>
            </a:r>
            <a:r>
              <a:rPr lang="ru-RU" sz="2000" b="1" i="1" dirty="0" smtClean="0"/>
              <a:t> (</a:t>
            </a:r>
            <a:r>
              <a:rPr lang="ru-RU" sz="2000" b="1" dirty="0" smtClean="0"/>
              <a:t>в тенге)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033693"/>
              </p:ext>
            </p:extLst>
          </p:nvPr>
        </p:nvGraphicFramePr>
        <p:xfrm>
          <a:off x="539552" y="1124744"/>
          <a:ext cx="8280921" cy="390033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09567"/>
                <a:gridCol w="2244362"/>
                <a:gridCol w="1817830"/>
                <a:gridCol w="1964945"/>
                <a:gridCol w="1944217"/>
              </a:tblGrid>
              <a:tr h="1008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Наименование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Предъявлено по счет - 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Принято к оплате по счет -реестру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Финансирование         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Оказание стационарной медицинской </a:t>
                      </a:r>
                      <a:r>
                        <a:rPr lang="kk-KZ" sz="1800" dirty="0" smtClean="0">
                          <a:effectLst/>
                        </a:rPr>
                        <a:t>помощи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2 421 653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493,06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2 421 653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493,06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2 421 653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493,06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Консультативно-диагностические услуги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75 914 081,60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75 914 081,60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75 914 081,60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5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2 497 567 574,66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2 497 567 574,66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2 497 567 574,66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68952" cy="7200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Структура доходов по платным услугам за 2020г.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626623"/>
              </p:ext>
            </p:extLst>
          </p:nvPr>
        </p:nvGraphicFramePr>
        <p:xfrm>
          <a:off x="251520" y="1700810"/>
          <a:ext cx="8496944" cy="350862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112568"/>
                <a:gridCol w="1800200"/>
                <a:gridCol w="1584176"/>
              </a:tblGrid>
              <a:tr h="308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</a:rPr>
                        <a:t>Виды  доходов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2019г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2020г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Стационарные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47 307,0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21 574,72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Поликлинические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10 697,06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2 985,68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1005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Лабораторные исследование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168,57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83,25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629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Немедицинские услуги </a:t>
                      </a:r>
                      <a:endParaRPr lang="ru-RU" sz="2000" dirty="0" smtClean="0">
                        <a:latin typeface="+mn-l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</a:rPr>
                        <a:t>(в </a:t>
                      </a:r>
                      <a:r>
                        <a:rPr lang="ru-RU" sz="2000" dirty="0" err="1" smtClean="0">
                          <a:latin typeface="+mn-lt"/>
                        </a:rPr>
                        <a:t>т.ч</a:t>
                      </a:r>
                      <a:r>
                        <a:rPr lang="ru-RU" sz="2000" smtClean="0">
                          <a:latin typeface="+mn-lt"/>
                        </a:rPr>
                        <a:t>. платная столовая и </a:t>
                      </a:r>
                      <a:r>
                        <a:rPr lang="ru-RU" sz="2000" dirty="0" smtClean="0">
                          <a:latin typeface="+mn-lt"/>
                        </a:rPr>
                        <a:t>др.)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34 337,96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29 829,72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Лучевая диагностика 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4 988,44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1 801,41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Стоматологический кабинет</a:t>
                      </a:r>
                      <a:endParaRPr lang="ru-RU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11 838,52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10</a:t>
                      </a:r>
                      <a:r>
                        <a:rPr lang="kk-KZ" sz="2000" baseline="0" dirty="0" smtClean="0">
                          <a:latin typeface="+mn-lt"/>
                        </a:rPr>
                        <a:t> 148,38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Функциональная диагностика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4 071,25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 smtClean="0">
                          <a:latin typeface="+mn-lt"/>
                        </a:rPr>
                        <a:t>2 822,06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53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</a:rPr>
                        <a:t>Итого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113 408,80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b="1" dirty="0" smtClean="0">
                          <a:latin typeface="+mn-lt"/>
                        </a:rPr>
                        <a:t>69 245,22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2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по платным услугам за 2020г.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665221"/>
              </p:ext>
            </p:extLst>
          </p:nvPr>
        </p:nvGraphicFramePr>
        <p:xfrm>
          <a:off x="323528" y="1772814"/>
          <a:ext cx="8208911" cy="25616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08512"/>
                <a:gridCol w="1800200"/>
                <a:gridCol w="1800199"/>
              </a:tblGrid>
              <a:tr h="3564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Виды расходов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2019г</a:t>
                      </a:r>
                      <a:r>
                        <a:rPr lang="ru-RU" sz="2400" b="1" dirty="0"/>
                        <a:t>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2020г</a:t>
                      </a:r>
                      <a:r>
                        <a:rPr lang="ru-RU" sz="2400" b="1" dirty="0"/>
                        <a:t>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Заработная плата сотрудников </a:t>
                      </a:r>
                      <a:r>
                        <a:rPr lang="ru-RU" sz="2400" dirty="0" smtClean="0"/>
                        <a:t>МППО,</a:t>
                      </a:r>
                      <a:r>
                        <a:rPr lang="ru-RU" sz="2400" baseline="0" dirty="0" smtClean="0"/>
                        <a:t> платная поликлиника.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82 255,63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56</a:t>
                      </a:r>
                      <a:r>
                        <a:rPr lang="ru-RU" sz="2400" baseline="0" dirty="0" smtClean="0"/>
                        <a:t> 005,77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Лекарственное обеспечение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14 883,16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4</a:t>
                      </a:r>
                      <a:r>
                        <a:rPr lang="ru-RU" sz="2400" baseline="0" dirty="0" smtClean="0"/>
                        <a:t> 250,08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Питание</a:t>
                      </a:r>
                      <a:endParaRPr lang="ru-RU" sz="24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6 450,06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6 401,90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9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</a:t>
            </a: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приобретенное 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больницей за счет средств ФСМС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00731"/>
              </p:ext>
            </p:extLst>
          </p:nvPr>
        </p:nvGraphicFramePr>
        <p:xfrm>
          <a:off x="755576" y="1124744"/>
          <a:ext cx="7560840" cy="409484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64378"/>
                <a:gridCol w="3034885"/>
                <a:gridCol w="613688"/>
                <a:gridCol w="1802712"/>
                <a:gridCol w="1745177"/>
              </a:tblGrid>
              <a:tr h="3036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оборудовании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цена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Система диагностическая ультразвуковая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DC-30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6 390 000,00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6 390 000,00   </a:t>
                      </a:r>
                    </a:p>
                  </a:txBody>
                  <a:tcPr marL="9525" marR="9525" marT="9525" marB="0" anchor="ctr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err="1" smtClean="0">
                          <a:effectLst/>
                          <a:latin typeface="+mn-lt"/>
                        </a:rPr>
                        <a:t>Отсасыватель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 хирургический электрический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305 380,00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916 140,00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Морозильник медицинский ММШ-220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978 880,00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978 880,00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Датчик SpO2пульсоксиметрический взрослая клипса (прищепка) на кардиомонитор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Mindray</a:t>
                      </a:r>
                      <a:r>
                        <a:rPr lang="ru-RU" sz="1400" u="none" strike="noStrike" dirty="0" smtClean="0">
                          <a:effectLst/>
                        </a:rPr>
                        <a:t> PM7000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43 000,00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344 000,00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Датчик SpO2пульсоксиметрический взрослая клипса (прищепка) на кардиомонитор Тритон МРП-6-03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43 000,00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86 000,00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ЭКГ-кабель пациента (кабель отведения) на 12 отведений (10 проводов) предназначен к ЭКГ-аппаратам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32 000,00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160 000,00   </a:t>
                      </a:r>
                    </a:p>
                  </a:txBody>
                  <a:tcPr marL="9525" marR="9525" marT="9525" marB="0" anchor="ctr"/>
                </a:tc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Стерилизатор паровой ГК-100-3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2 035 000,00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2 035 000,00   </a:t>
                      </a:r>
                    </a:p>
                  </a:txBody>
                  <a:tcPr marL="9525" marR="9525" marT="9525" marB="0" anchor="ctr"/>
                </a:tc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10 910 020,00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3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</a:t>
            </a: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приобретенное 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больницей по линии Областного управления здравоохранения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966623"/>
              </p:ext>
            </p:extLst>
          </p:nvPr>
        </p:nvGraphicFramePr>
        <p:xfrm>
          <a:off x="755576" y="1124744"/>
          <a:ext cx="7560840" cy="56112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64378"/>
                <a:gridCol w="3034885"/>
                <a:gridCol w="613688"/>
                <a:gridCol w="1802712"/>
                <a:gridCol w="1745177"/>
              </a:tblGrid>
              <a:tr h="3036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оборудовании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цена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Система диагностическая ультразвуковая стационарная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69 500 000,00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69 500 000,00   </a:t>
                      </a:r>
                    </a:p>
                  </a:txBody>
                  <a:tcPr marL="9525" marR="9525" marT="9525" marB="0" anchor="ctr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Хирургическая лампа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2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12 993 500,00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25 987 000,00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Монитор пациента без капнографа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3 191 000,00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9 573 300,00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Монитор пациента с  капнографа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5 317 400,00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15 952 200,00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Операционный стол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22 230 000,00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22 230 000,00   </a:t>
                      </a:r>
                    </a:p>
                  </a:txBody>
                  <a:tcPr marL="9525" marR="9525" marT="9525" marB="0" anchor="ctr"/>
                </a:tc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Аппарат искусственной вентиляции легких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22 360 000,00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22 360 000,00   </a:t>
                      </a:r>
                    </a:p>
                  </a:txBody>
                  <a:tcPr marL="9525" marR="9525" marT="9525" marB="0" anchor="ctr"/>
                </a:tc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Автомобиль УАЗ 396295-4550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6 150 000,00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6 150 000,00   </a:t>
                      </a:r>
                    </a:p>
                  </a:txBody>
                  <a:tcPr marL="9525" marR="9525" marT="9525" marB="0" anchor="ctr"/>
                </a:tc>
              </a:tr>
              <a:tr h="3926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Рентген аппарат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41 500 000,00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41 500 000,00   </a:t>
                      </a:r>
                    </a:p>
                  </a:txBody>
                  <a:tcPr marL="9525" marR="9525" marT="9525" marB="0" anchor="ctr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Компьютерный томограф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265 000 000,00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265 000 000,00   </a:t>
                      </a:r>
                    </a:p>
                  </a:txBody>
                  <a:tcPr marL="9525" marR="9525" marT="9525" marB="0" anchor="ctr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Компьютер спец.  IRS (система реконструкции изображения) для КТ SOMATOM Definition марки SIEMENS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10 450 000,00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10 450 000,00   </a:t>
                      </a:r>
                    </a:p>
                  </a:txBody>
                  <a:tcPr marL="9525" marR="9525" marT="9525" marB="0" anchor="ctr"/>
                </a:tc>
              </a:tr>
              <a:tr h="3036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Аккумулятор для ИБП, напряжение 12В, емкость от 90-200 А/ч, свинцово-кислотный/Аккумуляторы для КТ SOMATOM Definition марки SIEMENS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1 950 000,00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1 950 000,00   </a:t>
                      </a:r>
                    </a:p>
                  </a:txBody>
                  <a:tcPr marL="9525" marR="9525" marT="9525" marB="0" anchor="ctr"/>
                </a:tc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Плата для блокировки и сигнализации лебедки/Плата UMAS2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plus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7 600 000,00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7 600 000,00   </a:t>
                      </a:r>
                    </a:p>
                  </a:txBody>
                  <a:tcPr marL="9525" marR="9525" marT="9525" marB="0" anchor="ctr"/>
                </a:tc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498 252 500,00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ГКП БСМП на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ПХВ:</a:t>
            </a:r>
          </a:p>
          <a:p>
            <a:pPr marL="45720" indent="0" algn="ctr">
              <a:buNone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клинических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(ИТАР,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кардиоБИТ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нейроБИТ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лучевой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функциональной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Клинико-диагностическая лаборатория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Операционный блок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Аптека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телемедицины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поддержки пациентов и внутреннего контроля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кафедр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ЗКГМУ им.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М.Оспанова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база Медицинского колледжа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655038"/>
              </p:ext>
            </p:extLst>
          </p:nvPr>
        </p:nvGraphicFramePr>
        <p:xfrm>
          <a:off x="107504" y="-11098"/>
          <a:ext cx="8784975" cy="543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15461"/>
                <a:gridCol w="2613494"/>
                <a:gridCol w="1251964"/>
              </a:tblGrid>
              <a:tr h="295351">
                <a:tc gridSpan="4"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n-lt"/>
                        </a:rPr>
                        <a:t>Информация по расходам на 2020 год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295351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Наименование 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Сумма расходов в тыс</a:t>
                      </a:r>
                      <a:r>
                        <a:rPr lang="en-US" sz="1400" dirty="0" smtClean="0"/>
                        <a:t>.</a:t>
                      </a:r>
                      <a:r>
                        <a:rPr lang="kk-KZ" sz="1400" dirty="0" smtClean="0"/>
                        <a:t>тенге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В </a:t>
                      </a:r>
                      <a:r>
                        <a:rPr lang="en-US" sz="1400" dirty="0" smtClean="0"/>
                        <a:t>%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Основная </a:t>
                      </a:r>
                      <a:r>
                        <a:rPr lang="ru-RU" sz="1400" u="none" strike="noStrike" dirty="0">
                          <a:effectLst/>
                        </a:rPr>
                        <a:t>зарплата </a:t>
                      </a:r>
                      <a:r>
                        <a:rPr lang="ru-RU" sz="1400" u="none" strike="noStrike" dirty="0" smtClean="0">
                          <a:effectLst/>
                        </a:rPr>
                        <a:t>в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т.ч</a:t>
                      </a:r>
                      <a:r>
                        <a:rPr lang="ru-RU" sz="1400" u="none" strike="noStrike" dirty="0" smtClean="0">
                          <a:effectLst/>
                        </a:rPr>
                        <a:t>. с налогами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r>
                        <a:rPr lang="ru-RU" sz="1800" baseline="0" dirty="0" smtClean="0"/>
                        <a:t> 532 577,33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61,5%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На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повышение ЗП с 01 июня 2020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301 292,66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Премия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r>
                        <a:rPr lang="ru-RU" sz="1800" baseline="0" dirty="0" smtClean="0"/>
                        <a:t> 954,6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Приобретение </a:t>
                      </a:r>
                      <a:r>
                        <a:rPr lang="ru-RU" sz="1400" u="none" strike="noStrike" dirty="0">
                          <a:effectLst/>
                        </a:rPr>
                        <a:t>продуктов питания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37</a:t>
                      </a:r>
                      <a:r>
                        <a:rPr lang="ru-RU" sz="1800" baseline="0" dirty="0" smtClean="0"/>
                        <a:t> 470,58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1,45%</a:t>
                      </a:r>
                      <a:endParaRPr lang="ru-RU" sz="1800" dirty="0"/>
                    </a:p>
                  </a:txBody>
                  <a:tcPr/>
                </a:tc>
              </a:tr>
              <a:tr h="422721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Приобретение </a:t>
                      </a:r>
                      <a:r>
                        <a:rPr lang="ru-RU" sz="1400" u="none" strike="noStrike" dirty="0">
                          <a:effectLst/>
                        </a:rPr>
                        <a:t>медикаментов и прочих средств </a:t>
                      </a:r>
                      <a:r>
                        <a:rPr lang="ru-RU" sz="1400" u="none" strike="noStrike" dirty="0" err="1">
                          <a:effectLst/>
                        </a:rPr>
                        <a:t>мед.назначения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704 739,95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25,3%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Приобретение </a:t>
                      </a:r>
                      <a:r>
                        <a:rPr lang="ru-RU" sz="1400" u="none" strike="noStrike" dirty="0">
                          <a:effectLst/>
                        </a:rPr>
                        <a:t>топлива, горюче-смазочных материалов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2 169,40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0,08%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Приобретение </a:t>
                      </a:r>
                      <a:r>
                        <a:rPr lang="ru-RU" sz="1400" u="none" strike="noStrike" dirty="0">
                          <a:effectLst/>
                        </a:rPr>
                        <a:t>прочих запасов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56 815,34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2,20%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Оплата </a:t>
                      </a:r>
                      <a:r>
                        <a:rPr lang="ru-RU" sz="1400" u="none" strike="noStrike" dirty="0">
                          <a:effectLst/>
                        </a:rPr>
                        <a:t>коммунальных услуг (Акбулак)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49 443,25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1,92%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Электроэнергия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19 853,97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0,77%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Отопление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81 346,11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3,16%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Оплата </a:t>
                      </a:r>
                      <a:r>
                        <a:rPr lang="ru-RU" sz="1400" u="none" strike="noStrike" dirty="0">
                          <a:effectLst/>
                        </a:rPr>
                        <a:t>услуг связи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2 892,36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0,11%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</a:rPr>
                        <a:t>Оплата </a:t>
                      </a:r>
                      <a:r>
                        <a:rPr lang="ru-RU" sz="1400" u="none" strike="noStrike" dirty="0">
                          <a:effectLst/>
                        </a:rPr>
                        <a:t>прочих услуг и работ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90</a:t>
                      </a:r>
                      <a:r>
                        <a:rPr lang="ru-RU" sz="1800" baseline="0" dirty="0" smtClean="0"/>
                        <a:t> 585,50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3,51%</a:t>
                      </a:r>
                      <a:endParaRPr lang="ru-RU" sz="1800" dirty="0"/>
                    </a:p>
                  </a:txBody>
                  <a:tcPr/>
                </a:tc>
              </a:tr>
              <a:tr h="3544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2 577 893,79</a:t>
                      </a:r>
                      <a:endParaRPr lang="ru-RU" sz="1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100%</a:t>
                      </a:r>
                      <a:endParaRPr lang="ru-RU" sz="1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4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/>
              <a:t>Количество письменных </a:t>
            </a:r>
            <a:br>
              <a:rPr lang="kk-KZ" sz="2800" b="1" dirty="0" smtClean="0"/>
            </a:br>
            <a:r>
              <a:rPr lang="kk-KZ" sz="2800" b="1" dirty="0" smtClean="0"/>
              <a:t>обращений в СПП и ВК за 2018-2020г.г.: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619861"/>
              </p:ext>
            </p:extLst>
          </p:nvPr>
        </p:nvGraphicFramePr>
        <p:xfrm>
          <a:off x="428596" y="1714488"/>
          <a:ext cx="8103844" cy="193328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29898"/>
                <a:gridCol w="1112228"/>
                <a:gridCol w="1123467"/>
                <a:gridCol w="1058194"/>
                <a:gridCol w="1227449"/>
                <a:gridCol w="1227449"/>
                <a:gridCol w="1125159"/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Число  письменных жалоб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Обоснованные жалобы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2020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/>
                        <a:t>2018г</a:t>
                      </a:r>
                      <a:r>
                        <a:rPr lang="kk-KZ" sz="2000" dirty="0"/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</a:t>
                      </a:r>
                      <a:endParaRPr lang="en-US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2019 г</a:t>
                      </a:r>
                      <a:endParaRPr lang="en-US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2018 г</a:t>
                      </a:r>
                      <a:endParaRPr lang="en-US" sz="2000" dirty="0"/>
                    </a:p>
                  </a:txBody>
                  <a:tcPr marL="68580" marR="68580" marT="0" marB="0"/>
                </a:tc>
              </a:tr>
              <a:tr h="63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Всего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latin typeface="+mn-lt"/>
                        </a:rPr>
                        <a:t>24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/>
                        <a:t>2 </a:t>
                      </a:r>
                      <a:r>
                        <a:rPr lang="ru-RU" sz="1000" dirty="0" smtClean="0"/>
                        <a:t>(1 частично обоснованные, 1 </a:t>
                      </a:r>
                      <a:r>
                        <a:rPr lang="kk-KZ" sz="1000" baseline="0" dirty="0" smtClean="0"/>
                        <a:t>обоснованные</a:t>
                      </a:r>
                      <a:r>
                        <a:rPr lang="ru-RU" sz="1000" dirty="0" smtClean="0"/>
                        <a:t>)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/>
                        <a:t>3 </a:t>
                      </a:r>
                      <a:r>
                        <a:rPr lang="kk-KZ" sz="1000" dirty="0" smtClean="0"/>
                        <a:t>(</a:t>
                      </a:r>
                      <a:r>
                        <a:rPr lang="kk-KZ" sz="1000" baseline="0" dirty="0" smtClean="0"/>
                        <a:t>обоснованные</a:t>
                      </a:r>
                      <a:r>
                        <a:rPr lang="kk-KZ" sz="1000" dirty="0" smtClean="0"/>
                        <a:t>)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</a:t>
                      </a:r>
                      <a:r>
                        <a:rPr lang="ru-RU" sz="800" dirty="0" smtClean="0"/>
                        <a:t>(частично обоснованные)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3789040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Количество внеплановых проверок ДКООЗ по обращениям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681733"/>
              </p:ext>
            </p:extLst>
          </p:nvPr>
        </p:nvGraphicFramePr>
        <p:xfrm>
          <a:off x="2915816" y="4437112"/>
          <a:ext cx="331236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год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Количество обученных сотрудников за 2020 год по ГКП «Больница скорой медицинской помощи» на ПХВ</a:t>
            </a: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464496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b="1" dirty="0" smtClean="0"/>
              <a:t>Врачи: </a:t>
            </a:r>
          </a:p>
          <a:p>
            <a:pPr marL="109728" indent="0" algn="ctr">
              <a:buNone/>
            </a:pPr>
            <a:endParaRPr lang="ru-RU" b="1" dirty="0" smtClean="0"/>
          </a:p>
          <a:p>
            <a:pPr algn="just"/>
            <a:r>
              <a:rPr lang="ru-RU" dirty="0"/>
              <a:t>1</a:t>
            </a:r>
            <a:r>
              <a:rPr lang="ru-RU" dirty="0" smtClean="0"/>
              <a:t>. 1 врач прошел повышение квалификации за счет средств больницы в АО «Национальный центр нейрохирургии» в г. </a:t>
            </a:r>
            <a:r>
              <a:rPr lang="ru-RU" dirty="0" err="1" smtClean="0"/>
              <a:t>Нур</a:t>
            </a:r>
            <a:r>
              <a:rPr lang="ru-RU" dirty="0" smtClean="0"/>
              <a:t>-Султан по циклу «</a:t>
            </a:r>
            <a:r>
              <a:rPr lang="ru-RU" dirty="0" err="1" smtClean="0"/>
              <a:t>Эндоваскулярная</a:t>
            </a:r>
            <a:r>
              <a:rPr lang="ru-RU" dirty="0" smtClean="0"/>
              <a:t> нейрохирургия».</a:t>
            </a:r>
          </a:p>
          <a:p>
            <a:pPr algn="just"/>
            <a:r>
              <a:rPr lang="ru-RU" dirty="0"/>
              <a:t>2</a:t>
            </a:r>
            <a:r>
              <a:rPr lang="ru-RU" dirty="0" smtClean="0"/>
              <a:t>. Повышение квалификации за счет средств больницы получили </a:t>
            </a:r>
            <a:r>
              <a:rPr lang="ru-RU" dirty="0"/>
              <a:t>6</a:t>
            </a:r>
            <a:r>
              <a:rPr lang="ru-RU" dirty="0" smtClean="0"/>
              <a:t> врачей в  НАО ЗКМУ им. </a:t>
            </a:r>
            <a:r>
              <a:rPr lang="ru-RU" dirty="0" err="1" smtClean="0"/>
              <a:t>М.Оспанова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3. Прошли повышение </a:t>
            </a:r>
            <a:r>
              <a:rPr lang="ru-RU" dirty="0"/>
              <a:t>квалификации за </a:t>
            </a:r>
            <a:r>
              <a:rPr lang="ru-RU" dirty="0" smtClean="0"/>
              <a:t>счет собственных </a:t>
            </a:r>
            <a:r>
              <a:rPr lang="ru-RU" dirty="0"/>
              <a:t>средств </a:t>
            </a:r>
            <a:r>
              <a:rPr lang="ru-RU" dirty="0" smtClean="0"/>
              <a:t>10 </a:t>
            </a:r>
            <a:r>
              <a:rPr lang="ru-RU" dirty="0"/>
              <a:t>врачей </a:t>
            </a:r>
            <a:r>
              <a:rPr lang="ru-RU" dirty="0" smtClean="0"/>
              <a:t>в ТОО РИПОВ в </a:t>
            </a:r>
            <a:r>
              <a:rPr lang="ru-RU" dirty="0" err="1" smtClean="0"/>
              <a:t>г.Актобе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95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 среднему медицинскому персоналу: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3843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1. За 2020 год повышение квалификации прошли 33 медицинских сестер на базе местного бюджета по путевкам Актюбинского Высшего медицинского колледжа им. героя Советского Союза </a:t>
            </a:r>
            <a:r>
              <a:rPr lang="ru-RU" dirty="0" err="1" smtClean="0"/>
              <a:t>М.Маметовой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. Прошли повышение квалификации за счет собственных средств </a:t>
            </a:r>
            <a:r>
              <a:rPr lang="ru-RU" dirty="0" smtClean="0"/>
              <a:t>108 </a:t>
            </a:r>
            <a:r>
              <a:rPr lang="ru-RU" dirty="0"/>
              <a:t>медицинских сестер</a:t>
            </a:r>
            <a:r>
              <a:rPr lang="ru-RU" dirty="0" smtClean="0"/>
              <a:t> </a:t>
            </a:r>
            <a:r>
              <a:rPr lang="ru-RU" dirty="0"/>
              <a:t>в ТОО РИПОВ в </a:t>
            </a:r>
            <a:r>
              <a:rPr lang="ru-RU" dirty="0" err="1"/>
              <a:t>г.Актобе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624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Медицинская информационная система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40768"/>
            <a:ext cx="8229600" cy="5328592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en-US" dirty="0" smtClean="0"/>
          </a:p>
          <a:p>
            <a:pPr algn="just"/>
            <a:r>
              <a:rPr lang="ru-RU" sz="3200" dirty="0" smtClean="0"/>
              <a:t>Наличие Медицинской информационной системы в медицинских организациях в настоящее время является актуальным составляющим плодотворной и эффективной работы любого медицинского учреждения на любом уровне. Автоматизация и </a:t>
            </a:r>
            <a:r>
              <a:rPr lang="en-US" sz="3200" dirty="0" smtClean="0"/>
              <a:t>IT</a:t>
            </a:r>
            <a:r>
              <a:rPr lang="ru-RU" sz="3200" dirty="0" smtClean="0"/>
              <a:t>- поддержка важный стандарт.</a:t>
            </a:r>
            <a:endParaRPr lang="en-US" sz="3200" dirty="0" smtClean="0"/>
          </a:p>
          <a:p>
            <a:pPr algn="just"/>
            <a:r>
              <a:rPr lang="ru-RU" sz="3200" dirty="0" smtClean="0"/>
              <a:t>В рамках внедрения медицинской информационной системы «АВИЦЕННА» в Больнице скорой медицинской помощи через </a:t>
            </a:r>
            <a:r>
              <a:rPr lang="ru-RU" sz="3200" dirty="0" err="1" smtClean="0"/>
              <a:t>Казахтелеком</a:t>
            </a:r>
            <a:r>
              <a:rPr lang="ru-RU" sz="3200" dirty="0" smtClean="0"/>
              <a:t> подключен высокоскоростной интернет- 100 м/б. По Больнице скорой медицинской помощи имеется 166 персональных компьютеров. Все рабочие места оснащены компьютерами и принтерами. </a:t>
            </a:r>
          </a:p>
          <a:p>
            <a:pPr algn="just"/>
            <a:r>
              <a:rPr lang="ru-RU" sz="3200" dirty="0" smtClean="0"/>
              <a:t>Медицинские карты стационарных больных ведутся полностью в электронном формате.</a:t>
            </a:r>
            <a:endParaRPr lang="en-US" sz="3200" dirty="0" smtClean="0"/>
          </a:p>
          <a:p>
            <a:pPr algn="just"/>
            <a:r>
              <a:rPr lang="ru-RU" sz="3200" dirty="0" smtClean="0"/>
              <a:t>Однако для облегчения работы в Медицинской информационной системе необходимо установить Лабораторную информационную систему (ЛИС).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578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Улучшение условий </a:t>
            </a:r>
            <a:r>
              <a:rPr lang="ru-RU" b="1" dirty="0" smtClean="0"/>
              <a:t>больницы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2511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k-KZ" dirty="0" smtClean="0"/>
              <a:t>Сделан капитальный ремонт в приемном покое.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Проведен косметический  ремонт </a:t>
            </a:r>
            <a:r>
              <a:rPr lang="ru-RU" dirty="0" smtClean="0"/>
              <a:t>в многопрофильном терапевтическом отделении и в платном многопрофильном отделении.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/>
              <a:t>Отремонтирован здание архива и прачечной.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Ремонт аппарата КТ в приемном покое.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Приобретен КТ аппарат и рентген аппарат.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Приобретен Автомобиль УАЗ таблетка.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7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/>
              <a:t>Участие в </a:t>
            </a:r>
            <a:r>
              <a:rPr lang="ru-RU" b="1" dirty="0" smtClean="0"/>
              <a:t>акциях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/>
              <a:t>БСМП продолжает принимать участие в спортивных мероприятиях среди медицинских учреждений Актюбинской области и занимать призовые места.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502" y="1052736"/>
            <a:ext cx="8560970" cy="5400600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Сравнительный анализ статистических показателей работы стационара за отчетный период текущего года  по сравнению с </a:t>
            </a:r>
            <a:r>
              <a:rPr lang="ru-RU" sz="1600" dirty="0" smtClean="0"/>
              <a:t>2019г</a:t>
            </a:r>
            <a:r>
              <a:rPr lang="ru-RU" sz="1600" dirty="0"/>
              <a:t>. показал уменьшение количества поступивших на </a:t>
            </a:r>
            <a:r>
              <a:rPr lang="ru-RU" sz="1600" dirty="0" smtClean="0"/>
              <a:t>33 пациентов</a:t>
            </a:r>
            <a:r>
              <a:rPr lang="ru-RU" sz="1600" dirty="0"/>
              <a:t>, уменьшение количества выписанных пациентов на </a:t>
            </a:r>
            <a:r>
              <a:rPr lang="ru-RU" sz="1600" dirty="0" smtClean="0"/>
              <a:t>69; </a:t>
            </a:r>
            <a:r>
              <a:rPr lang="ru-RU" sz="1600" dirty="0"/>
              <a:t>на фоне уменьшение абсолютного числа умерших лиц на </a:t>
            </a:r>
            <a:r>
              <a:rPr lang="ru-RU" sz="1600" dirty="0" smtClean="0"/>
              <a:t>41 </a:t>
            </a:r>
            <a:r>
              <a:rPr lang="ru-RU" sz="1600" dirty="0"/>
              <a:t>случаев отмечается уменьшение  летальности на 0,3%, при этом </a:t>
            </a:r>
            <a:r>
              <a:rPr lang="ru-RU" sz="1600" dirty="0" err="1"/>
              <a:t>досуточная</a:t>
            </a:r>
            <a:r>
              <a:rPr lang="ru-RU" sz="1600" dirty="0"/>
              <a:t> летальность увеличилась на </a:t>
            </a:r>
            <a:r>
              <a:rPr lang="ru-RU" sz="1600" dirty="0" smtClean="0"/>
              <a:t>3,5%;  </a:t>
            </a:r>
            <a:r>
              <a:rPr lang="ru-RU" sz="1600" dirty="0"/>
              <a:t>СДП снизился  на </a:t>
            </a:r>
            <a:r>
              <a:rPr lang="ru-RU" sz="1600" dirty="0" smtClean="0"/>
              <a:t>0,5</a:t>
            </a:r>
            <a:r>
              <a:rPr lang="kk-KZ" sz="1600" dirty="0" smtClean="0"/>
              <a:t>;</a:t>
            </a:r>
            <a:r>
              <a:rPr lang="ru-RU" sz="1600" dirty="0" smtClean="0"/>
              <a:t> </a:t>
            </a:r>
            <a:r>
              <a:rPr lang="ru-RU" sz="1600" dirty="0"/>
              <a:t>процент выполнения </a:t>
            </a:r>
            <a:r>
              <a:rPr lang="ru-RU" sz="1600" dirty="0" err="1" smtClean="0"/>
              <a:t>койко</a:t>
            </a:r>
            <a:r>
              <a:rPr lang="ru-RU" sz="1600" dirty="0" smtClean="0"/>
              <a:t> дней </a:t>
            </a:r>
            <a:r>
              <a:rPr lang="ru-RU" sz="1600" dirty="0"/>
              <a:t>снизился на </a:t>
            </a:r>
            <a:r>
              <a:rPr lang="ru-RU" sz="1600" dirty="0" smtClean="0"/>
              <a:t>6,8% </a:t>
            </a:r>
            <a:r>
              <a:rPr lang="ru-RU" sz="1600" dirty="0"/>
              <a:t>; среднегодовая занятость койки достигает </a:t>
            </a:r>
            <a:r>
              <a:rPr lang="ru-RU" sz="1600" dirty="0" smtClean="0"/>
              <a:t>298,4, </a:t>
            </a:r>
            <a:r>
              <a:rPr lang="ru-RU" sz="1600" dirty="0"/>
              <a:t>в </a:t>
            </a:r>
            <a:r>
              <a:rPr lang="ru-RU" sz="1600" dirty="0" smtClean="0"/>
              <a:t>2019 </a:t>
            </a:r>
            <a:r>
              <a:rPr lang="ru-RU" sz="1600" dirty="0"/>
              <a:t>г была </a:t>
            </a:r>
            <a:r>
              <a:rPr lang="ru-RU" sz="1600" dirty="0" smtClean="0"/>
              <a:t>321,6. </a:t>
            </a:r>
            <a:r>
              <a:rPr lang="ru-RU" sz="1600" dirty="0"/>
              <a:t>Оборот койки </a:t>
            </a:r>
            <a:r>
              <a:rPr lang="ru-RU" sz="1600" dirty="0" err="1" smtClean="0"/>
              <a:t>уменьчился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smtClean="0"/>
              <a:t>0,4.</a:t>
            </a:r>
            <a:endParaRPr lang="ru-RU" sz="1600" dirty="0"/>
          </a:p>
          <a:p>
            <a:pPr algn="just"/>
            <a:r>
              <a:rPr lang="ru-RU" sz="1600" dirty="0" smtClean="0"/>
              <a:t>С острым </a:t>
            </a:r>
            <a:r>
              <a:rPr lang="ru-RU" sz="1600" dirty="0"/>
              <a:t>нарушением мозгового кровообращения поступило </a:t>
            </a:r>
            <a:r>
              <a:rPr lang="ru-RU" sz="1600" dirty="0" smtClean="0"/>
              <a:t>1023 больных </a:t>
            </a:r>
            <a:r>
              <a:rPr lang="ru-RU" sz="1600" dirty="0"/>
              <a:t>(</a:t>
            </a:r>
            <a:r>
              <a:rPr lang="ru-RU" sz="1600" dirty="0" smtClean="0"/>
              <a:t>2019 </a:t>
            </a:r>
            <a:r>
              <a:rPr lang="ru-RU" sz="1600" dirty="0"/>
              <a:t>г – </a:t>
            </a:r>
            <a:r>
              <a:rPr lang="ru-RU" sz="1600" dirty="0" smtClean="0"/>
              <a:t>1184 пациента</a:t>
            </a:r>
            <a:r>
              <a:rPr lang="ru-RU" sz="1600" dirty="0"/>
              <a:t>).  По поводу геморрагического инсульта за  </a:t>
            </a:r>
            <a:r>
              <a:rPr lang="ru-RU" sz="1600" dirty="0" smtClean="0"/>
              <a:t>2020 прооперировано 18   больных. </a:t>
            </a:r>
            <a:r>
              <a:rPr lang="ru-RU" sz="1600" dirty="0"/>
              <a:t>Из них умерло – </a:t>
            </a:r>
            <a:r>
              <a:rPr lang="ru-RU" sz="1600" dirty="0" smtClean="0"/>
              <a:t> 8 (44,4%) больных</a:t>
            </a:r>
            <a:r>
              <a:rPr lang="ru-RU" sz="1600" dirty="0"/>
              <a:t>. За  </a:t>
            </a:r>
            <a:r>
              <a:rPr lang="ru-RU" sz="1600" dirty="0" smtClean="0"/>
              <a:t>2019 </a:t>
            </a:r>
            <a:r>
              <a:rPr lang="ru-RU" sz="1600" dirty="0"/>
              <a:t>прооперировано  </a:t>
            </a:r>
            <a:r>
              <a:rPr lang="ru-RU" sz="1600" dirty="0" smtClean="0"/>
              <a:t>50 больных. </a:t>
            </a:r>
            <a:r>
              <a:rPr lang="ru-RU" sz="1600" dirty="0"/>
              <a:t>Из них умерло – 15 (30%) больных. Проведено </a:t>
            </a:r>
            <a:r>
              <a:rPr lang="ru-RU" sz="1600" dirty="0" smtClean="0"/>
              <a:t>30 системного </a:t>
            </a:r>
            <a:r>
              <a:rPr lang="ru-RU" sz="1600" dirty="0" err="1" smtClean="0"/>
              <a:t>тромболизиса</a:t>
            </a:r>
            <a:r>
              <a:rPr lang="ru-RU" sz="1600" dirty="0" smtClean="0"/>
              <a:t> ( </a:t>
            </a:r>
            <a:r>
              <a:rPr lang="ru-RU" sz="1600" dirty="0"/>
              <a:t>в </a:t>
            </a:r>
            <a:r>
              <a:rPr lang="ru-RU" sz="1600" dirty="0" smtClean="0"/>
              <a:t>2019 </a:t>
            </a:r>
            <a:r>
              <a:rPr lang="ru-RU" sz="1600" dirty="0"/>
              <a:t>г. </a:t>
            </a:r>
            <a:r>
              <a:rPr lang="ru-RU" sz="1600" dirty="0" smtClean="0"/>
              <a:t>– 54 случаев </a:t>
            </a:r>
            <a:r>
              <a:rPr lang="ru-RU" sz="1600" dirty="0" err="1" smtClean="0"/>
              <a:t>тромболизиса</a:t>
            </a:r>
            <a:r>
              <a:rPr lang="ru-RU" sz="1600" dirty="0" smtClean="0"/>
              <a:t>).</a:t>
            </a:r>
            <a:endParaRPr lang="ru-RU" sz="1600" dirty="0"/>
          </a:p>
          <a:p>
            <a:pPr algn="just"/>
            <a:r>
              <a:rPr lang="ru-RU" sz="1600" dirty="0"/>
              <a:t> Активно используется метод селективной церебральной ангиографии. За </a:t>
            </a:r>
            <a:r>
              <a:rPr lang="ru-RU" sz="1600" dirty="0" smtClean="0"/>
              <a:t>2020 </a:t>
            </a:r>
            <a:r>
              <a:rPr lang="ru-RU" sz="1600" dirty="0"/>
              <a:t>год </a:t>
            </a:r>
            <a:r>
              <a:rPr lang="ru-RU" sz="1600" dirty="0" smtClean="0"/>
              <a:t>проведено 159 исследований </a:t>
            </a:r>
            <a:r>
              <a:rPr lang="ru-RU" sz="1600" dirty="0"/>
              <a:t>( </a:t>
            </a:r>
            <a:r>
              <a:rPr lang="ru-RU" sz="1600" dirty="0" smtClean="0"/>
              <a:t>2019 </a:t>
            </a:r>
            <a:r>
              <a:rPr lang="ru-RU" sz="1600" dirty="0"/>
              <a:t>г. </a:t>
            </a:r>
            <a:r>
              <a:rPr lang="ru-RU" sz="1600" dirty="0" smtClean="0"/>
              <a:t>93 исследование</a:t>
            </a:r>
            <a:r>
              <a:rPr lang="ru-RU" sz="1600" dirty="0"/>
              <a:t>).</a:t>
            </a:r>
          </a:p>
          <a:p>
            <a:pPr algn="just"/>
            <a:r>
              <a:rPr lang="ru-RU" sz="1600" dirty="0"/>
              <a:t>За </a:t>
            </a:r>
            <a:r>
              <a:rPr lang="ru-RU" sz="1600" dirty="0" smtClean="0"/>
              <a:t>2020 </a:t>
            </a:r>
            <a:r>
              <a:rPr lang="ru-RU" sz="1600" dirty="0"/>
              <a:t>год  проведено </a:t>
            </a:r>
            <a:r>
              <a:rPr lang="ru-RU" sz="1600" dirty="0" err="1"/>
              <a:t>эндоваскулярные</a:t>
            </a:r>
            <a:r>
              <a:rPr lang="ru-RU" sz="1600" dirty="0"/>
              <a:t> операции: </a:t>
            </a:r>
            <a:r>
              <a:rPr lang="ru-RU" sz="1600" dirty="0" err="1"/>
              <a:t>стентирование</a:t>
            </a:r>
            <a:r>
              <a:rPr lang="ru-RU" sz="1600" dirty="0"/>
              <a:t> сосудов – </a:t>
            </a:r>
            <a:r>
              <a:rPr lang="ru-RU" sz="1600" dirty="0" smtClean="0"/>
              <a:t>13 случаев</a:t>
            </a:r>
            <a:r>
              <a:rPr lang="ru-RU" sz="1600" dirty="0"/>
              <a:t>. </a:t>
            </a:r>
            <a:r>
              <a:rPr lang="ru-RU" sz="1600" dirty="0" err="1"/>
              <a:t>Эмболизации</a:t>
            </a:r>
            <a:r>
              <a:rPr lang="ru-RU" sz="1600" dirty="0"/>
              <a:t> аневризм – 8</a:t>
            </a:r>
            <a:r>
              <a:rPr lang="ru-RU" sz="1600" dirty="0" smtClean="0"/>
              <a:t> случаев</a:t>
            </a:r>
            <a:r>
              <a:rPr lang="ru-RU" sz="1600" dirty="0"/>
              <a:t>, </a:t>
            </a:r>
            <a:r>
              <a:rPr lang="ru-RU" sz="1600" dirty="0" err="1"/>
              <a:t>тромбоэкстракция</a:t>
            </a:r>
            <a:r>
              <a:rPr lang="ru-RU" sz="1600" dirty="0"/>
              <a:t> ВСА – </a:t>
            </a:r>
            <a:r>
              <a:rPr lang="ru-RU" sz="1600" dirty="0" smtClean="0"/>
              <a:t>11 случаев, </a:t>
            </a:r>
            <a:r>
              <a:rPr lang="ru-RU" sz="1600" dirty="0"/>
              <a:t>баллонная </a:t>
            </a:r>
            <a:r>
              <a:rPr lang="ru-RU" sz="1600" dirty="0" err="1"/>
              <a:t>ангиопластика</a:t>
            </a:r>
            <a:r>
              <a:rPr lang="ru-RU" sz="1600" dirty="0"/>
              <a:t> сосудов ВСА – 4</a:t>
            </a:r>
            <a:r>
              <a:rPr lang="ru-RU" sz="1600" dirty="0" smtClean="0"/>
              <a:t> случай. </a:t>
            </a:r>
            <a:endParaRPr lang="en-US" sz="1600" dirty="0" smtClean="0"/>
          </a:p>
          <a:p>
            <a:pPr algn="just"/>
            <a:r>
              <a:rPr lang="ru-RU" sz="1600" dirty="0" smtClean="0"/>
              <a:t>Кредиторская задолженность погашена полностью. Сотрудникам выплачены премии на сумму – 18 954,6.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252536" y="11663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ИТОГИ: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Проблемные 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0552"/>
            <a:ext cx="9001000" cy="5692824"/>
          </a:xfrm>
        </p:spPr>
        <p:txBody>
          <a:bodyPr>
            <a:normAutofit/>
          </a:bodyPr>
          <a:lstStyle/>
          <a:p>
            <a:r>
              <a:rPr lang="kk-KZ" dirty="0" smtClean="0"/>
              <a:t>Капитальный ремонт операционного блока</a:t>
            </a:r>
            <a:r>
              <a:rPr lang="kk-KZ" dirty="0"/>
              <a:t> </a:t>
            </a:r>
            <a:r>
              <a:rPr lang="kk-KZ" dirty="0" smtClean="0"/>
              <a:t>и отделения травматологии;</a:t>
            </a:r>
          </a:p>
          <a:p>
            <a:r>
              <a:rPr lang="kk-KZ" dirty="0" smtClean="0"/>
              <a:t>Ремонт инсультного центра;</a:t>
            </a:r>
          </a:p>
          <a:p>
            <a:r>
              <a:rPr lang="kk-KZ" dirty="0" smtClean="0"/>
              <a:t>Ремонт С-дуги; приобретение </a:t>
            </a:r>
            <a:r>
              <a:rPr lang="kk-KZ" dirty="0"/>
              <a:t>новой </a:t>
            </a:r>
            <a:r>
              <a:rPr lang="kk-KZ" dirty="0" smtClean="0"/>
              <a:t>С-дуги;</a:t>
            </a:r>
          </a:p>
          <a:p>
            <a:r>
              <a:rPr lang="kk-KZ" dirty="0" smtClean="0"/>
              <a:t>Приобретение фиброгастродуоденоскопа, аппаратов УЗИ, МРТ, ИВЛ, аппарата плазмоферез;</a:t>
            </a:r>
          </a:p>
          <a:p>
            <a:r>
              <a:rPr lang="kk-KZ" dirty="0" smtClean="0"/>
              <a:t>Приобретение кроватей для больных;</a:t>
            </a:r>
          </a:p>
          <a:p>
            <a:r>
              <a:rPr lang="kk-KZ" dirty="0" smtClean="0"/>
              <a:t>Приобретение персональных компьютеров;</a:t>
            </a:r>
          </a:p>
          <a:p>
            <a:r>
              <a:rPr lang="kk-KZ" dirty="0" smtClean="0"/>
              <a:t>Установка серверного оборудования;</a:t>
            </a:r>
          </a:p>
          <a:p>
            <a:r>
              <a:rPr lang="kk-KZ" dirty="0" smtClean="0"/>
              <a:t>Адаптирование аналоговых аппаратов лучевой диагностики и аппаратов функциональной диагностики к медицинской информационной системе.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4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9797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b="1" dirty="0" smtClean="0">
                <a:solidFill>
                  <a:schemeClr val="accent1"/>
                </a:solidFill>
              </a:rPr>
              <a:t>Спасибо за внимание!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8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Укомплектованность кадрами: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167130"/>
              </p:ext>
            </p:extLst>
          </p:nvPr>
        </p:nvGraphicFramePr>
        <p:xfrm>
          <a:off x="611559" y="2204864"/>
          <a:ext cx="8064896" cy="418754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06038"/>
                <a:gridCol w="1106153"/>
                <a:gridCol w="971674"/>
                <a:gridCol w="971674"/>
                <a:gridCol w="971674"/>
                <a:gridCol w="874506"/>
                <a:gridCol w="1263177"/>
              </a:tblGrid>
              <a:tr h="5627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Персонал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По штату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Фактически занятые штаты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Физические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лица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Врачи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159,5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161,25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159,5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161,25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Провизор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Средний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266,25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285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266,25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285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Младший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192,25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206,25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192,25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206,25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Прочий 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81,78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87,25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81,78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87,25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473984"/>
            <a:ext cx="2016224" cy="1066800"/>
          </a:xfrm>
        </p:spPr>
        <p:txBody>
          <a:bodyPr/>
          <a:lstStyle/>
          <a:p>
            <a:r>
              <a:rPr lang="ru-RU" dirty="0" smtClean="0"/>
              <a:t>СМП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172977"/>
              </p:ext>
            </p:extLst>
          </p:nvPr>
        </p:nvGraphicFramePr>
        <p:xfrm>
          <a:off x="0" y="1268760"/>
          <a:ext cx="4726360" cy="537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924479"/>
              </p:ext>
            </p:extLst>
          </p:nvPr>
        </p:nvGraphicFramePr>
        <p:xfrm>
          <a:off x="4211960" y="1124744"/>
          <a:ext cx="4788024" cy="570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7504" y="404664"/>
            <a:ext cx="2016224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Врачи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-99392"/>
            <a:ext cx="8229600" cy="764704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atin typeface="+mn-lt"/>
              </a:rPr>
              <a:t>Качественный состав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медицинского персонала</a:t>
            </a:r>
            <a:r>
              <a:rPr lang="ru-RU" sz="2800" dirty="0" smtClean="0">
                <a:latin typeface="+mn-lt"/>
              </a:rPr>
              <a:t>:</a:t>
            </a:r>
            <a:endParaRPr lang="ru-RU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77365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79,7%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5688" y="77365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58%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8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5032"/>
            <a:ext cx="424847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Коечный фонд: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395617"/>
              </p:ext>
            </p:extLst>
          </p:nvPr>
        </p:nvGraphicFramePr>
        <p:xfrm>
          <a:off x="611560" y="836712"/>
          <a:ext cx="7776864" cy="571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508"/>
                <a:gridCol w="6226228"/>
                <a:gridCol w="1152128"/>
              </a:tblGrid>
              <a:tr h="147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І – Профиль коек по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Количество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Гинекологическое отделение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2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Отделение интервенционной кардиологии: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Кардиология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70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Интвервенционная кардиология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05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Многопрофильное  терапевтическое отделение :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Токсикологические взрослые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Терапия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Инсультное отделение </a:t>
                      </a:r>
                      <a:r>
                        <a:rPr lang="ru-RU" sz="1300" dirty="0">
                          <a:effectLst/>
                        </a:rPr>
                        <a:t>(6 коек БИТ и 24 койки ранней реабилитации)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Неврология: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Неврологические койки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0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Койки восстановительного лечения и ранней реабилитации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Нейрохирургическое отделение: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28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Отделение челюстно-лицевой хирургии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16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Травматологическое отделение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Ожоговое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Травматология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Ортопедия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Отделение множественной и сочетанной травмы (политравма)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97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Хирургическое отделение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60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 smtClean="0">
                          <a:effectLst/>
                        </a:rPr>
                        <a:t>Хирургия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</a:rPr>
                        <a:t>Сосудистые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31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Сестринский уход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ИТОГО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320 </a:t>
                      </a:r>
                      <a:r>
                        <a:rPr lang="kk-KZ" sz="1300" dirty="0">
                          <a:effectLst/>
                        </a:rPr>
                        <a:t>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Платное многопрофильное  отделение (приказ ОУЗ №88 §1 от 29.08.2014г.)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16</a:t>
                      </a:r>
                      <a:r>
                        <a:rPr lang="kk-KZ" sz="1400" baseline="0" dirty="0" smtClean="0">
                          <a:effectLst/>
                        </a:rPr>
                        <a:t> </a:t>
                      </a:r>
                      <a:r>
                        <a:rPr lang="kk-KZ" sz="1400" dirty="0" smtClean="0">
                          <a:effectLst/>
                        </a:rPr>
                        <a:t>коек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66303"/>
              </p:ext>
            </p:extLst>
          </p:nvPr>
        </p:nvGraphicFramePr>
        <p:xfrm>
          <a:off x="1226615" y="1628800"/>
          <a:ext cx="6120680" cy="24749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3057"/>
                <a:gridCol w="4677920"/>
                <a:gridCol w="1049703"/>
              </a:tblGrid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Дневной стационар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Неврология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Нейрохирургия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Травматология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ЧЛХО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Гинекология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Терапия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Кардиология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55776" y="692696"/>
            <a:ext cx="3462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Дневной стационар 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4320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Основные статистические показатели  работы ГКП БСМП на ПХВ: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417861"/>
              </p:ext>
            </p:extLst>
          </p:nvPr>
        </p:nvGraphicFramePr>
        <p:xfrm>
          <a:off x="755576" y="908720"/>
          <a:ext cx="7488832" cy="588873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5482"/>
                <a:gridCol w="4641228"/>
                <a:gridCol w="1260905"/>
                <a:gridCol w="1111217"/>
              </a:tblGrid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8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Поступило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11625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11592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писано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11465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11396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105484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98165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летальность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первые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сутки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 суточная летальность, %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32,4%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Средняя длительность пребывания на койке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Оборот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койки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выполнения койко-дней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94,7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Среднегодовая занятость койки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321,6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298,4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Оперировано больных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5145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Хирургическая активность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67,7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76,3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 после операции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Послеоперацио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нная летальность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Плановая госпитализация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1210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Экстренная госпитализация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10749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10883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Проведено операции: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5145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6030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Плановых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2301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Экстренных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3697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3729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4032448" cy="63475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Экстренные обращения</a:t>
            </a:r>
            <a:endParaRPr lang="ru-RU" sz="20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10003690"/>
              </p:ext>
            </p:extLst>
          </p:nvPr>
        </p:nvGraphicFramePr>
        <p:xfrm>
          <a:off x="5076056" y="764704"/>
          <a:ext cx="41517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-331618" y="188640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Обращения в приемное отделение: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936750"/>
              </p:ext>
            </p:extLst>
          </p:nvPr>
        </p:nvGraphicFramePr>
        <p:xfrm>
          <a:off x="-108521" y="1196752"/>
          <a:ext cx="5184577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08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Сравнительные показатели по плановой госпитализации через Портал БГ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76513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1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Другая 1">
      <a:majorFont>
        <a:latin typeface="Cambria"/>
        <a:ea typeface=""/>
        <a:cs typeface=""/>
      </a:majorFont>
      <a:minorFont>
        <a:latin typeface="Times New Roman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7386</TotalTime>
  <Words>1914</Words>
  <Application>Microsoft Office PowerPoint</Application>
  <PresentationFormat>Экран (4:3)</PresentationFormat>
  <Paragraphs>701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Отчет о деятельности  ГКП БСМП на ПХВ за 2020г.</vt:lpstr>
      <vt:lpstr>Презентация PowerPoint</vt:lpstr>
      <vt:lpstr>Укомплектованность кадрами:</vt:lpstr>
      <vt:lpstr>СМП</vt:lpstr>
      <vt:lpstr>Коечный фонд:</vt:lpstr>
      <vt:lpstr>Презентация PowerPoint</vt:lpstr>
      <vt:lpstr>Основные статистические показатели  работы ГКП БСМП на ПХВ:</vt:lpstr>
      <vt:lpstr>Экстренные обращения</vt:lpstr>
      <vt:lpstr>Сравнительные показатели по плановой госпитализации через Портал БГ</vt:lpstr>
      <vt:lpstr>Презентация PowerPoint</vt:lpstr>
      <vt:lpstr>Презентация PowerPoint</vt:lpstr>
      <vt:lpstr>Сравнительный анализ летальности</vt:lpstr>
      <vt:lpstr>Анализ летальности</vt:lpstr>
      <vt:lpstr>Анализ случаев, подлежащих экспертизе качества медицинских услуг: </vt:lpstr>
      <vt:lpstr>Государственный заказ на медицинские услуги за 2020 г. (в тенге)</vt:lpstr>
      <vt:lpstr>Структура доходов по платным услугам за 2020г.</vt:lpstr>
      <vt:lpstr>Структура расходов по платным услугам за 2020г. </vt:lpstr>
      <vt:lpstr>Оборудование, приобретенное больницей за счет средств ФСМС </vt:lpstr>
      <vt:lpstr>Оборудование, приобретенное больницей по линии Областного управления здравоохранения </vt:lpstr>
      <vt:lpstr>Презентация PowerPoint</vt:lpstr>
      <vt:lpstr>Количество письменных  обращений в СПП и ВК за 2018-2020г.г.: </vt:lpstr>
      <vt:lpstr>Количество обученных сотрудников за 2020 год по ГКП «Больница скорой медицинской помощи» на ПХВ</vt:lpstr>
      <vt:lpstr>По среднему медицинскому персоналу: </vt:lpstr>
      <vt:lpstr>Медицинская информационная система </vt:lpstr>
      <vt:lpstr>Улучшение условий больницы</vt:lpstr>
      <vt:lpstr>Участие в акциях</vt:lpstr>
      <vt:lpstr>ИТОГИ:</vt:lpstr>
      <vt:lpstr>Проблемные вопросы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Приемная</dc:creator>
  <cp:lastModifiedBy>Юзер</cp:lastModifiedBy>
  <cp:revision>303</cp:revision>
  <cp:lastPrinted>2021-09-21T05:20:36Z</cp:lastPrinted>
  <dcterms:created xsi:type="dcterms:W3CDTF">2017-02-01T03:57:35Z</dcterms:created>
  <dcterms:modified xsi:type="dcterms:W3CDTF">2021-09-21T05:23:22Z</dcterms:modified>
</cp:coreProperties>
</file>